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1" r:id="rId3"/>
    <p:sldId id="285" r:id="rId4"/>
    <p:sldId id="282" r:id="rId5"/>
    <p:sldId id="283" r:id="rId6"/>
    <p:sldId id="284" r:id="rId7"/>
    <p:sldId id="287" r:id="rId8"/>
    <p:sldId id="288" r:id="rId9"/>
    <p:sldId id="289" r:id="rId10"/>
    <p:sldId id="286" r:id="rId11"/>
    <p:sldId id="291" r:id="rId12"/>
    <p:sldId id="295" r:id="rId13"/>
    <p:sldId id="296" r:id="rId14"/>
    <p:sldId id="294" r:id="rId15"/>
    <p:sldId id="290" r:id="rId16"/>
    <p:sldId id="300" r:id="rId17"/>
    <p:sldId id="304" r:id="rId18"/>
    <p:sldId id="292" r:id="rId19"/>
    <p:sldId id="299" r:id="rId20"/>
    <p:sldId id="305" r:id="rId21"/>
    <p:sldId id="297" r:id="rId22"/>
    <p:sldId id="306" r:id="rId23"/>
    <p:sldId id="302" r:id="rId24"/>
    <p:sldId id="303" r:id="rId25"/>
    <p:sldId id="293" r:id="rId26"/>
    <p:sldId id="309" r:id="rId27"/>
    <p:sldId id="308" r:id="rId28"/>
    <p:sldId id="307" r:id="rId29"/>
    <p:sldId id="310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>
      <p:cViewPr varScale="1">
        <p:scale>
          <a:sx n="65" d="100"/>
          <a:sy n="65" d="100"/>
        </p:scale>
        <p:origin x="145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FBAC-7B44-473F-B1BA-2DE43C091D58}" type="datetimeFigureOut">
              <a:rPr lang="tr-TR" smtClean="0"/>
              <a:t>04.01.2021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059E-3AA7-4437-82DF-E2CAC4B52331}" type="slidenum">
              <a:rPr lang="tr-TR" smtClean="0"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FBAC-7B44-473F-B1BA-2DE43C091D58}" type="datetimeFigureOut">
              <a:rPr lang="tr-TR" smtClean="0"/>
              <a:t>04.01.2021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059E-3AA7-4437-82DF-E2CAC4B5233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FBAC-7B44-473F-B1BA-2DE43C091D58}" type="datetimeFigureOut">
              <a:rPr lang="tr-TR" smtClean="0"/>
              <a:t>04.01.2021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059E-3AA7-4437-82DF-E2CAC4B5233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FBAC-7B44-473F-B1BA-2DE43C091D58}" type="datetimeFigureOut">
              <a:rPr lang="tr-TR" smtClean="0"/>
              <a:t>04.01.2021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059E-3AA7-4437-82DF-E2CAC4B5233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FBAC-7B44-473F-B1BA-2DE43C091D58}" type="datetimeFigureOut">
              <a:rPr lang="tr-TR" smtClean="0"/>
              <a:t>04.01.2021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059E-3AA7-4437-82DF-E2CAC4B52331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FBAC-7B44-473F-B1BA-2DE43C091D58}" type="datetimeFigureOut">
              <a:rPr lang="tr-TR" smtClean="0"/>
              <a:t>04.01.2021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059E-3AA7-4437-82DF-E2CAC4B5233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FBAC-7B44-473F-B1BA-2DE43C091D58}" type="datetimeFigureOut">
              <a:rPr lang="tr-TR" smtClean="0"/>
              <a:t>04.01.2021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059E-3AA7-4437-82DF-E2CAC4B5233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FBAC-7B44-473F-B1BA-2DE43C091D58}" type="datetimeFigureOut">
              <a:rPr lang="tr-TR" smtClean="0"/>
              <a:t>04.01.2021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059E-3AA7-4437-82DF-E2CAC4B5233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FBAC-7B44-473F-B1BA-2DE43C091D58}" type="datetimeFigureOut">
              <a:rPr lang="tr-TR" smtClean="0"/>
              <a:t>04.01.2021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059E-3AA7-4437-82DF-E2CAC4B52331}" type="slidenum">
              <a:rPr lang="tr-TR" smtClean="0"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FBAC-7B44-473F-B1BA-2DE43C091D58}" type="datetimeFigureOut">
              <a:rPr lang="tr-TR" smtClean="0"/>
              <a:t>04.01.2021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059E-3AA7-4437-82DF-E2CAC4B5233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FBAC-7B44-473F-B1BA-2DE43C091D58}" type="datetimeFigureOut">
              <a:rPr lang="tr-TR" smtClean="0"/>
              <a:t>04.01.2021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059E-3AA7-4437-82DF-E2CAC4B52331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4CCFBAC-7B44-473F-B1BA-2DE43C091D58}" type="datetimeFigureOut">
              <a:rPr lang="tr-TR" smtClean="0"/>
              <a:t>04.01.2021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E69059E-3AA7-4437-82DF-E2CAC4B52331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99592" y="0"/>
            <a:ext cx="5580620" cy="1734687"/>
          </a:xfrm>
          <a:noFill/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tr-TR" sz="5400" b="1" dirty="0">
                <a:solidFill>
                  <a:schemeClr val="accent1">
                    <a:lumMod val="50000"/>
                  </a:schemeClr>
                </a:solidFill>
              </a:rPr>
              <a:t>Algoritma ve</a:t>
            </a:r>
            <a:br>
              <a:rPr lang="tr-TR" sz="5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tr-TR" sz="5400" b="1" dirty="0">
                <a:solidFill>
                  <a:schemeClr val="accent1">
                    <a:lumMod val="50000"/>
                  </a:schemeClr>
                </a:solidFill>
              </a:rPr>
              <a:t>Akış Şeması</a:t>
            </a:r>
            <a:endParaRPr lang="tr-T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algoritma png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734687"/>
            <a:ext cx="6768752" cy="549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anberkozdemir.com/icerik/algoritma_nedir/algoritma_nedir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34687"/>
            <a:ext cx="5286171" cy="297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81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08867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87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1600" y="22940"/>
            <a:ext cx="7498080" cy="1143000"/>
          </a:xfrm>
        </p:spPr>
        <p:txBody>
          <a:bodyPr>
            <a:normAutofit/>
          </a:bodyPr>
          <a:lstStyle/>
          <a:p>
            <a:r>
              <a:rPr lang="tr-TR" sz="2000" dirty="0">
                <a:effectLst/>
              </a:rPr>
              <a:t>Vize ve Final notu girilen öğrencinin geçip geçmediğini hesaplayan algoritma ve akış şeması </a:t>
            </a:r>
            <a:r>
              <a:rPr lang="tr-TR" sz="2000" i="1" dirty="0">
                <a:effectLst/>
              </a:rPr>
              <a:t>(vizenin%40,finalin %60’ı hesaplanır. Final en az 60 olmak </a:t>
            </a:r>
            <a:r>
              <a:rPr lang="tr-TR" sz="2000" i="1" dirty="0" err="1">
                <a:effectLst/>
              </a:rPr>
              <a:t>zorundadır,geçme</a:t>
            </a:r>
            <a:r>
              <a:rPr lang="tr-TR" sz="2000" i="1" dirty="0">
                <a:effectLst/>
              </a:rPr>
              <a:t> notu 60’dır)</a:t>
            </a:r>
            <a:endParaRPr lang="tr-TR" sz="2000" dirty="0"/>
          </a:p>
        </p:txBody>
      </p:sp>
      <p:sp>
        <p:nvSpPr>
          <p:cNvPr id="4" name="Metin kutusu 3"/>
          <p:cNvSpPr txBox="1"/>
          <p:nvPr/>
        </p:nvSpPr>
        <p:spPr>
          <a:xfrm rot="16200000">
            <a:off x="-559152" y="836711"/>
            <a:ext cx="2185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Örnek-7</a:t>
            </a:r>
          </a:p>
        </p:txBody>
      </p:sp>
      <p:sp>
        <p:nvSpPr>
          <p:cNvPr id="5" name="Oval 4"/>
          <p:cNvSpPr/>
          <p:nvPr/>
        </p:nvSpPr>
        <p:spPr>
          <a:xfrm>
            <a:off x="2942336" y="1190654"/>
            <a:ext cx="2260064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Başla</a:t>
            </a:r>
          </a:p>
        </p:txBody>
      </p:sp>
      <p:sp>
        <p:nvSpPr>
          <p:cNvPr id="6" name="Oval 5"/>
          <p:cNvSpPr/>
          <p:nvPr/>
        </p:nvSpPr>
        <p:spPr>
          <a:xfrm>
            <a:off x="4395891" y="6106376"/>
            <a:ext cx="2260064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Bitir</a:t>
            </a:r>
          </a:p>
        </p:txBody>
      </p:sp>
      <p:sp>
        <p:nvSpPr>
          <p:cNvPr id="7" name="Akış Çizelgesi: Veri 6"/>
          <p:cNvSpPr/>
          <p:nvPr/>
        </p:nvSpPr>
        <p:spPr>
          <a:xfrm>
            <a:off x="2061550" y="2165916"/>
            <a:ext cx="4021636" cy="61947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‘Vize ve final notunuzu giriniz’,</a:t>
            </a:r>
            <a:r>
              <a:rPr lang="tr-TR" dirty="0" err="1">
                <a:solidFill>
                  <a:srgbClr val="FFC000"/>
                </a:solidFill>
              </a:rPr>
              <a:t>vize,final</a:t>
            </a:r>
            <a:endParaRPr lang="tr-TR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kış Çizelgesi: Belge 7"/>
          <p:cNvSpPr/>
          <p:nvPr/>
        </p:nvSpPr>
        <p:spPr>
          <a:xfrm>
            <a:off x="2909214" y="5259480"/>
            <a:ext cx="2304256" cy="57291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Kaldın</a:t>
            </a:r>
          </a:p>
        </p:txBody>
      </p:sp>
      <p:cxnSp>
        <p:nvCxnSpPr>
          <p:cNvPr id="9" name="Düz Ok Bağlayıcısı 8"/>
          <p:cNvCxnSpPr>
            <a:stCxn id="5" idx="4"/>
          </p:cNvCxnSpPr>
          <p:nvPr/>
        </p:nvCxnSpPr>
        <p:spPr>
          <a:xfrm flipH="1">
            <a:off x="4050317" y="1730714"/>
            <a:ext cx="22051" cy="3264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>
            <a:endCxn id="12" idx="0"/>
          </p:cNvCxnSpPr>
          <p:nvPr/>
        </p:nvCxnSpPr>
        <p:spPr>
          <a:xfrm>
            <a:off x="3847325" y="3446053"/>
            <a:ext cx="25856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4562388" y="5680994"/>
            <a:ext cx="36004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kış Çizelgesi: Karar 11"/>
          <p:cNvSpPr/>
          <p:nvPr/>
        </p:nvSpPr>
        <p:spPr>
          <a:xfrm>
            <a:off x="2415019" y="3881255"/>
            <a:ext cx="2916324" cy="110937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err="1">
                <a:solidFill>
                  <a:srgbClr val="FFC000"/>
                </a:solidFill>
              </a:rPr>
              <a:t>sonuc</a:t>
            </a:r>
            <a:r>
              <a:rPr lang="tr-TR" sz="1600" dirty="0"/>
              <a:t>&gt;=60 &amp;&amp; </a:t>
            </a:r>
            <a:r>
              <a:rPr lang="tr-TR" sz="1600" b="1" dirty="0">
                <a:solidFill>
                  <a:srgbClr val="FFC000"/>
                </a:solidFill>
              </a:rPr>
              <a:t>final</a:t>
            </a:r>
            <a:r>
              <a:rPr lang="tr-TR" sz="1600" dirty="0"/>
              <a:t>&gt;=60</a:t>
            </a:r>
          </a:p>
        </p:txBody>
      </p:sp>
      <p:sp>
        <p:nvSpPr>
          <p:cNvPr id="13" name="Akış Çizelgesi: Belge 12"/>
          <p:cNvSpPr/>
          <p:nvPr/>
        </p:nvSpPr>
        <p:spPr>
          <a:xfrm>
            <a:off x="6083186" y="4014791"/>
            <a:ext cx="1729174" cy="57291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Geçtin</a:t>
            </a:r>
          </a:p>
        </p:txBody>
      </p:sp>
      <p:cxnSp>
        <p:nvCxnSpPr>
          <p:cNvPr id="14" name="Düz Ok Bağlayıcısı 13"/>
          <p:cNvCxnSpPr>
            <a:endCxn id="13" idx="1"/>
          </p:cNvCxnSpPr>
          <p:nvPr/>
        </p:nvCxnSpPr>
        <p:spPr>
          <a:xfrm flipV="1">
            <a:off x="5202400" y="4301246"/>
            <a:ext cx="880786" cy="464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/>
          <p:cNvSpPr txBox="1"/>
          <p:nvPr/>
        </p:nvSpPr>
        <p:spPr>
          <a:xfrm>
            <a:off x="4351578" y="4805963"/>
            <a:ext cx="94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Hayır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5136386" y="3881255"/>
            <a:ext cx="94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Evet</a:t>
            </a:r>
          </a:p>
        </p:txBody>
      </p:sp>
      <p:cxnSp>
        <p:nvCxnSpPr>
          <p:cNvPr id="17" name="Düz Ok Bağlayıcısı 16"/>
          <p:cNvCxnSpPr/>
          <p:nvPr/>
        </p:nvCxnSpPr>
        <p:spPr>
          <a:xfrm flipH="1">
            <a:off x="6218572" y="4435942"/>
            <a:ext cx="1314992" cy="16704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2006385" y="3075086"/>
            <a:ext cx="3384376" cy="454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sonuc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tr-TR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vize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*0,4+</a:t>
            </a:r>
            <a:r>
              <a:rPr lang="tr-TR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*0,6</a:t>
            </a:r>
          </a:p>
        </p:txBody>
      </p:sp>
      <p:cxnSp>
        <p:nvCxnSpPr>
          <p:cNvPr id="26" name="Düz Ok Bağlayıcısı 25"/>
          <p:cNvCxnSpPr/>
          <p:nvPr/>
        </p:nvCxnSpPr>
        <p:spPr>
          <a:xfrm flipH="1">
            <a:off x="3887632" y="2748685"/>
            <a:ext cx="22051" cy="3264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/>
          <p:nvPr/>
        </p:nvCxnSpPr>
        <p:spPr>
          <a:xfrm>
            <a:off x="4072368" y="4990629"/>
            <a:ext cx="319545" cy="2805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ikdörtgen 30"/>
          <p:cNvSpPr/>
          <p:nvPr/>
        </p:nvSpPr>
        <p:spPr>
          <a:xfrm>
            <a:off x="1259632" y="1190654"/>
            <a:ext cx="7560840" cy="5455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187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188640"/>
            <a:ext cx="7890080" cy="591574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tr-TR" b="1" dirty="0">
                <a:solidFill>
                  <a:srgbClr val="FF0000"/>
                </a:solidFill>
              </a:rPr>
              <a:t>Akış şemalarını oluştururken dikkat edilmesi gereken bazı noktalar şunlardır</a:t>
            </a:r>
            <a:r>
              <a:rPr lang="tr-TR" b="1" dirty="0" smtClean="0">
                <a:solidFill>
                  <a:srgbClr val="FF0000"/>
                </a:solidFill>
              </a:rPr>
              <a:t>:</a:t>
            </a:r>
          </a:p>
          <a:p>
            <a:pPr marL="82296" indent="0">
              <a:buNone/>
            </a:pP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dirty="0">
                <a:solidFill>
                  <a:schemeClr val="accent3">
                    <a:lumMod val="75000"/>
                  </a:schemeClr>
                </a:solidFill>
              </a:rPr>
              <a:t>1. Yönergeler, simgelerin içine yazılmalıdır.</a:t>
            </a:r>
            <a:br>
              <a:rPr lang="tr-TR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tr-TR" dirty="0">
                <a:solidFill>
                  <a:schemeClr val="accent3">
                    <a:lumMod val="75000"/>
                  </a:schemeClr>
                </a:solidFill>
              </a:rPr>
              <a:t>2. Hatırlatıcı bilgiler simgenin yanına yazılabilir. Böylece akış şeması ek açıklamalı bir şemaya </a:t>
            </a:r>
            <a:r>
              <a:rPr lang="tr-TR" dirty="0" err="1" smtClean="0">
                <a:solidFill>
                  <a:schemeClr val="accent3">
                    <a:lumMod val="75000"/>
                  </a:schemeClr>
                </a:solidFill>
              </a:rPr>
              <a:t>dö-nüşür</a:t>
            </a:r>
            <a:r>
              <a:rPr lang="tr-TR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br>
              <a:rPr lang="tr-TR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tr-TR" dirty="0">
                <a:solidFill>
                  <a:schemeClr val="accent3">
                    <a:lumMod val="75000"/>
                  </a:schemeClr>
                </a:solidFill>
              </a:rPr>
              <a:t>3. Bir akış şeması her zaman sayfanın başından başlar ve sonuna doğru gider. Eğer bir sayfaya </a:t>
            </a:r>
            <a:r>
              <a:rPr lang="tr-TR" dirty="0" smtClean="0">
                <a:solidFill>
                  <a:schemeClr val="accent3">
                    <a:lumMod val="75000"/>
                  </a:schemeClr>
                </a:solidFill>
              </a:rPr>
              <a:t>sığmazsa </a:t>
            </a:r>
            <a:r>
              <a:rPr lang="tr-TR" dirty="0">
                <a:solidFill>
                  <a:schemeClr val="accent3">
                    <a:lumMod val="75000"/>
                  </a:schemeClr>
                </a:solidFill>
              </a:rPr>
              <a:t>bir ya da daha fazla bağlantı simgesi kullanılarak diğer sayfaya geçilebilir.</a:t>
            </a:r>
            <a:br>
              <a:rPr lang="tr-TR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tr-TR" dirty="0">
                <a:solidFill>
                  <a:schemeClr val="accent3">
                    <a:lumMod val="75000"/>
                  </a:schemeClr>
                </a:solidFill>
              </a:rPr>
              <a:t>4. Akış şemasını çizmek için uygun yazılımlar kullanılırsa daha standart bir görünüm elde edilir.</a:t>
            </a:r>
            <a:br>
              <a:rPr lang="tr-TR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tr-TR" dirty="0">
                <a:solidFill>
                  <a:schemeClr val="accent3">
                    <a:lumMod val="75000"/>
                  </a:schemeClr>
                </a:solidFill>
              </a:rPr>
              <a:t>5. Simgeler, içeriğindeki yazının rahatça okunabileceği kadar büyük yapılmalıdır. </a:t>
            </a:r>
            <a:endParaRPr lang="tr-TR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876256" y="598403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Sayfa:63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64031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98080" cy="11430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Kodlama / Programlama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616" y="1700808"/>
            <a:ext cx="7498080" cy="273144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tr-TR" dirty="0">
                <a:solidFill>
                  <a:srgbClr val="00B050"/>
                </a:solidFill>
              </a:rPr>
              <a:t>Akış şeması ve algoritmalar tamamlandıktan sonra istenilen bir programlama dili kullanılarak programın yazılması işlemine </a:t>
            </a:r>
            <a:r>
              <a:rPr lang="tr-TR" dirty="0" smtClean="0">
                <a:solidFill>
                  <a:srgbClr val="00B050"/>
                </a:solidFill>
              </a:rPr>
              <a:t>“</a:t>
            </a:r>
            <a: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programlama</a:t>
            </a:r>
            <a:r>
              <a:rPr lang="tr-TR" dirty="0">
                <a:solidFill>
                  <a:srgbClr val="00B050"/>
                </a:solidFill>
              </a:rPr>
              <a:t>” ya da “</a:t>
            </a:r>
            <a: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kodlama</a:t>
            </a:r>
            <a:r>
              <a:rPr lang="tr-TR" dirty="0">
                <a:solidFill>
                  <a:srgbClr val="00B050"/>
                </a:solidFill>
              </a:rPr>
              <a:t>” adı verilir. </a:t>
            </a:r>
          </a:p>
        </p:txBody>
      </p:sp>
    </p:spTree>
    <p:extLst>
      <p:ext uri="{BB962C8B-B14F-4D97-AF65-F5344CB8AC3E}">
        <p14:creationId xmlns:p14="http://schemas.microsoft.com/office/powerpoint/2010/main" val="7130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Metin kutusu 62"/>
          <p:cNvSpPr txBox="1"/>
          <p:nvPr/>
        </p:nvSpPr>
        <p:spPr>
          <a:xfrm rot="16200000">
            <a:off x="-559152" y="836711"/>
            <a:ext cx="2185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Örnek-8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300409" y="721041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rgbClr val="C00000"/>
                </a:solidFill>
              </a:rPr>
              <a:t>Klavyeden girilen sıcaklık derecesine göre suyun ‘katı/sıvı/gaz’ olma durumunu ekrana yazan algoritma ve akış şemasını yazınız.</a:t>
            </a:r>
            <a:br>
              <a:rPr lang="tr-TR" sz="2800" dirty="0">
                <a:solidFill>
                  <a:srgbClr val="C00000"/>
                </a:solidFill>
              </a:rPr>
            </a:br>
            <a:endParaRPr lang="tr-TR" sz="2800" dirty="0">
              <a:solidFill>
                <a:srgbClr val="C00000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CC361A9-84E6-4B00-80E8-BDB06415A097}"/>
              </a:ext>
            </a:extLst>
          </p:cNvPr>
          <p:cNvSpPr txBox="1"/>
          <p:nvPr/>
        </p:nvSpPr>
        <p:spPr>
          <a:xfrm>
            <a:off x="2058878" y="2283261"/>
            <a:ext cx="6257538" cy="28623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1: Başla</a:t>
            </a:r>
            <a:b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2: ‘suyun derecesini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giriniz’,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derece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3: Eğer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derece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&gt;0 &amp;&amp;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derece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&lt;100 ise Yaz ‘Sıvıdır’</a:t>
            </a:r>
            <a:b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4: Eğer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derece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&lt;0 Yaz ‘katıdır’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5. Değilse Yaz ‘gazdır’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6. Bitir </a:t>
            </a:r>
          </a:p>
        </p:txBody>
      </p:sp>
    </p:spTree>
    <p:extLst>
      <p:ext uri="{BB962C8B-B14F-4D97-AF65-F5344CB8AC3E}">
        <p14:creationId xmlns:p14="http://schemas.microsoft.com/office/powerpoint/2010/main" val="175789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22188" y="373642"/>
            <a:ext cx="2282160" cy="391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Başla</a:t>
            </a:r>
          </a:p>
        </p:txBody>
      </p:sp>
      <p:sp>
        <p:nvSpPr>
          <p:cNvPr id="5" name="Oval 4"/>
          <p:cNvSpPr/>
          <p:nvPr/>
        </p:nvSpPr>
        <p:spPr>
          <a:xfrm>
            <a:off x="6284929" y="5756436"/>
            <a:ext cx="2260064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Bitir</a:t>
            </a:r>
          </a:p>
        </p:txBody>
      </p:sp>
      <p:sp>
        <p:nvSpPr>
          <p:cNvPr id="7" name="Akış Çizelgesi: Veri 6"/>
          <p:cNvSpPr/>
          <p:nvPr/>
        </p:nvSpPr>
        <p:spPr>
          <a:xfrm>
            <a:off x="1281187" y="1301953"/>
            <a:ext cx="4021636" cy="61947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‘Derece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giriniz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’,</a:t>
            </a:r>
            <a:r>
              <a:rPr lang="tr-TR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derece</a:t>
            </a:r>
            <a:endParaRPr lang="tr-TR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kış Çizelgesi: Belge 7"/>
          <p:cNvSpPr/>
          <p:nvPr/>
        </p:nvSpPr>
        <p:spPr>
          <a:xfrm>
            <a:off x="6126355" y="2421266"/>
            <a:ext cx="2599545" cy="812051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‘Gazdır’</a:t>
            </a: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3283405" y="764703"/>
            <a:ext cx="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>
            <a:stCxn id="16" idx="2"/>
          </p:cNvCxnSpPr>
          <p:nvPr/>
        </p:nvCxnSpPr>
        <p:spPr>
          <a:xfrm flipH="1">
            <a:off x="3281472" y="4273374"/>
            <a:ext cx="1933" cy="2953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>
            <a:cxnSpLocks/>
            <a:endCxn id="5" idx="2"/>
          </p:cNvCxnSpPr>
          <p:nvPr/>
        </p:nvCxnSpPr>
        <p:spPr>
          <a:xfrm>
            <a:off x="3640089" y="5989774"/>
            <a:ext cx="2644840" cy="366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>
            <a:off x="3292005" y="1950672"/>
            <a:ext cx="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>
            <a:off x="4670469" y="2768973"/>
            <a:ext cx="1455886" cy="11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 flipH="1">
            <a:off x="3283405" y="3130830"/>
            <a:ext cx="1" cy="4143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kış Çizelgesi: Karar 15"/>
          <p:cNvSpPr/>
          <p:nvPr/>
        </p:nvSpPr>
        <p:spPr>
          <a:xfrm>
            <a:off x="1825243" y="3599202"/>
            <a:ext cx="2916324" cy="67417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rgbClr val="FFC000"/>
                </a:solidFill>
              </a:rPr>
              <a:t>Derece&lt;</a:t>
            </a:r>
            <a:r>
              <a:rPr lang="tr-TR" sz="1600" b="1" dirty="0"/>
              <a:t>0</a:t>
            </a:r>
          </a:p>
        </p:txBody>
      </p:sp>
      <p:sp>
        <p:nvSpPr>
          <p:cNvPr id="17" name="Akış Çizelgesi: Karar 16"/>
          <p:cNvSpPr/>
          <p:nvPr/>
        </p:nvSpPr>
        <p:spPr>
          <a:xfrm>
            <a:off x="1825243" y="2421266"/>
            <a:ext cx="2916324" cy="67417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rgbClr val="FFC000"/>
                </a:solidFill>
              </a:rPr>
              <a:t>derece</a:t>
            </a:r>
            <a:r>
              <a:rPr lang="tr-TR" sz="1600" b="1" dirty="0"/>
              <a:t>&gt;=100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3292005" y="3095438"/>
            <a:ext cx="7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hayır</a:t>
            </a:r>
          </a:p>
        </p:txBody>
      </p:sp>
      <p:sp>
        <p:nvSpPr>
          <p:cNvPr id="37" name="Metin kutusu 36"/>
          <p:cNvSpPr txBox="1"/>
          <p:nvPr/>
        </p:nvSpPr>
        <p:spPr>
          <a:xfrm>
            <a:off x="4863814" y="3490254"/>
            <a:ext cx="706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evet</a:t>
            </a:r>
          </a:p>
        </p:txBody>
      </p:sp>
      <p:sp>
        <p:nvSpPr>
          <p:cNvPr id="40" name="Metin kutusu 39"/>
          <p:cNvSpPr txBox="1"/>
          <p:nvPr/>
        </p:nvSpPr>
        <p:spPr>
          <a:xfrm>
            <a:off x="5068295" y="2283261"/>
            <a:ext cx="1216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evet</a:t>
            </a:r>
          </a:p>
        </p:txBody>
      </p:sp>
      <p:sp>
        <p:nvSpPr>
          <p:cNvPr id="42" name="Metin kutusu 41"/>
          <p:cNvSpPr txBox="1"/>
          <p:nvPr/>
        </p:nvSpPr>
        <p:spPr>
          <a:xfrm>
            <a:off x="3391389" y="4145654"/>
            <a:ext cx="1216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hayır</a:t>
            </a:r>
          </a:p>
        </p:txBody>
      </p:sp>
      <p:cxnSp>
        <p:nvCxnSpPr>
          <p:cNvPr id="46" name="Düz Bağlayıcı 45"/>
          <p:cNvCxnSpPr>
            <a:cxnSpLocks/>
          </p:cNvCxnSpPr>
          <p:nvPr/>
        </p:nvCxnSpPr>
        <p:spPr>
          <a:xfrm>
            <a:off x="3635896" y="5401523"/>
            <a:ext cx="0" cy="5882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Düz Ok Bağlayıcısı 59"/>
          <p:cNvCxnSpPr/>
          <p:nvPr/>
        </p:nvCxnSpPr>
        <p:spPr>
          <a:xfrm>
            <a:off x="7391792" y="4095781"/>
            <a:ext cx="0" cy="16083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Metin kutusu 62"/>
          <p:cNvSpPr txBox="1"/>
          <p:nvPr/>
        </p:nvSpPr>
        <p:spPr>
          <a:xfrm rot="16200000">
            <a:off x="-559152" y="836711"/>
            <a:ext cx="2185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Örnek-8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6" name="Düz Bağlayıcı 65"/>
          <p:cNvCxnSpPr>
            <a:cxnSpLocks/>
          </p:cNvCxnSpPr>
          <p:nvPr/>
        </p:nvCxnSpPr>
        <p:spPr>
          <a:xfrm>
            <a:off x="9036496" y="2768973"/>
            <a:ext cx="0" cy="32574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üz Ok Bağlayıcısı 26">
            <a:extLst>
              <a:ext uri="{FF2B5EF4-FFF2-40B4-BE49-F238E27FC236}">
                <a16:creationId xmlns:a16="http://schemas.microsoft.com/office/drawing/2014/main" id="{58D32D6A-012F-46E2-ABA0-7B6E19EFE2CF}"/>
              </a:ext>
            </a:extLst>
          </p:cNvPr>
          <p:cNvCxnSpPr/>
          <p:nvPr/>
        </p:nvCxnSpPr>
        <p:spPr>
          <a:xfrm>
            <a:off x="4718284" y="3942421"/>
            <a:ext cx="1455886" cy="11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kış Çizelgesi: Belge 27">
            <a:extLst>
              <a:ext uri="{FF2B5EF4-FFF2-40B4-BE49-F238E27FC236}">
                <a16:creationId xmlns:a16="http://schemas.microsoft.com/office/drawing/2014/main" id="{92F2E9D7-B942-4FBE-B5CA-DDDD77FC05BE}"/>
              </a:ext>
            </a:extLst>
          </p:cNvPr>
          <p:cNvSpPr/>
          <p:nvPr/>
        </p:nvSpPr>
        <p:spPr>
          <a:xfrm>
            <a:off x="6174170" y="3530262"/>
            <a:ext cx="2599545" cy="812051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‘Katıdır’</a:t>
            </a:r>
          </a:p>
        </p:txBody>
      </p:sp>
      <p:sp>
        <p:nvSpPr>
          <p:cNvPr id="29" name="Akış Çizelgesi: Belge 28">
            <a:extLst>
              <a:ext uri="{FF2B5EF4-FFF2-40B4-BE49-F238E27FC236}">
                <a16:creationId xmlns:a16="http://schemas.microsoft.com/office/drawing/2014/main" id="{04C33214-0ABD-43CF-A910-E05EB5971FCB}"/>
              </a:ext>
            </a:extLst>
          </p:cNvPr>
          <p:cNvSpPr/>
          <p:nvPr/>
        </p:nvSpPr>
        <p:spPr>
          <a:xfrm>
            <a:off x="2312450" y="4595718"/>
            <a:ext cx="2599545" cy="812051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‘Sıvıdır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</p:txBody>
      </p:sp>
      <p:cxnSp>
        <p:nvCxnSpPr>
          <p:cNvPr id="34" name="Düz Bağlayıcı 33">
            <a:extLst>
              <a:ext uri="{FF2B5EF4-FFF2-40B4-BE49-F238E27FC236}">
                <a16:creationId xmlns:a16="http://schemas.microsoft.com/office/drawing/2014/main" id="{E5CFE9B4-862A-4AB8-BBBB-B9607E002126}"/>
              </a:ext>
            </a:extLst>
          </p:cNvPr>
          <p:cNvCxnSpPr>
            <a:cxnSpLocks/>
          </p:cNvCxnSpPr>
          <p:nvPr/>
        </p:nvCxnSpPr>
        <p:spPr>
          <a:xfrm flipH="1">
            <a:off x="8676456" y="2768973"/>
            <a:ext cx="3516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Düz Ok Bağlayıcısı 37">
            <a:extLst>
              <a:ext uri="{FF2B5EF4-FFF2-40B4-BE49-F238E27FC236}">
                <a16:creationId xmlns:a16="http://schemas.microsoft.com/office/drawing/2014/main" id="{BC7F90C6-F19C-4DEC-B53C-A9205094D087}"/>
              </a:ext>
            </a:extLst>
          </p:cNvPr>
          <p:cNvCxnSpPr>
            <a:cxnSpLocks/>
          </p:cNvCxnSpPr>
          <p:nvPr/>
        </p:nvCxnSpPr>
        <p:spPr>
          <a:xfrm flipH="1" flipV="1">
            <a:off x="8512835" y="5989776"/>
            <a:ext cx="515277" cy="183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115616" y="184664"/>
            <a:ext cx="76207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Klavyeden, uzunlukları girilen üç doğru parçasının bir üçgen oluşturup oluşturamayacağını hesaplayan algoritma ve akış şemasını oluşturunuz.</a:t>
            </a:r>
            <a:br>
              <a:rPr lang="tr-TR" sz="2400" dirty="0">
                <a:solidFill>
                  <a:srgbClr val="FF0000"/>
                </a:solidFill>
              </a:rPr>
            </a:br>
            <a:r>
              <a:rPr lang="tr-TR" sz="2400" i="1" dirty="0">
                <a:solidFill>
                  <a:srgbClr val="FF0000"/>
                </a:solidFill>
              </a:rPr>
              <a:t>(Bir üçgenin iki kenarının uzunluğu toplamı, üçüncü kenardan büyük olmalıdır.)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/>
            </a:r>
            <a:br>
              <a:rPr lang="tr-TR" sz="2400" dirty="0"/>
            </a:br>
            <a:endParaRPr lang="tr-TR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050"/>
            <a:ext cx="7554771" cy="683895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 rot="16200000">
            <a:off x="-559152" y="836711"/>
            <a:ext cx="2185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Örnek-9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339752" y="3663434"/>
            <a:ext cx="2160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&amp;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3203848" y="3645024"/>
            <a:ext cx="2160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&amp;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812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115616" y="184664"/>
            <a:ext cx="76207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Klavyeden, uzunlukları girilen üç doğru parçasının bir üçgen oluşturup oluşturamayacağını hesaplayan algoritma ve akış şemasını oluşturunuz.</a:t>
            </a:r>
            <a:br>
              <a:rPr lang="tr-TR" sz="2400" dirty="0">
                <a:solidFill>
                  <a:srgbClr val="FF0000"/>
                </a:solidFill>
              </a:rPr>
            </a:br>
            <a:r>
              <a:rPr lang="tr-TR" sz="2400" i="1" dirty="0">
                <a:solidFill>
                  <a:srgbClr val="FF0000"/>
                </a:solidFill>
              </a:rPr>
              <a:t>(Bir üçgenin iki kenarının uzunluğu toplamı, üçüncü kenardan büyük olmalıdır.)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/>
            </a:r>
            <a:br>
              <a:rPr lang="tr-TR" sz="2400" dirty="0"/>
            </a:br>
            <a:endParaRPr lang="tr-TR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 rot="16200000">
            <a:off x="-559152" y="836711"/>
            <a:ext cx="2185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Örnek-9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286000" y="2136339"/>
            <a:ext cx="49502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Başla</a:t>
            </a:r>
            <a:br>
              <a:rPr lang="tr-T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1.doğrunun uzunluğunu gir (a</a:t>
            </a:r>
            <a:r>
              <a:rPr lang="tr-T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tr-T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2.doğrunun uzunluğunu gir (b</a:t>
            </a:r>
            <a:r>
              <a:rPr lang="tr-T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tr-T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3.doğrunun uzunluğunu gir (c</a:t>
            </a:r>
            <a:r>
              <a:rPr lang="tr-T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tr-T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 Eğer (</a:t>
            </a:r>
            <a:r>
              <a:rPr lang="tr-TR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a+b</a:t>
            </a:r>
            <a:r>
              <a:rPr lang="tr-T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)&gt;c ve (</a:t>
            </a:r>
            <a:r>
              <a:rPr lang="tr-TR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a+c</a:t>
            </a:r>
            <a:r>
              <a:rPr lang="tr-T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)&gt;b ve (</a:t>
            </a:r>
            <a:r>
              <a:rPr lang="tr-TR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c+b</a:t>
            </a:r>
            <a:r>
              <a:rPr lang="tr-T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)&gt;a ise "üçgen oluşturabilir" yaz</a:t>
            </a:r>
            <a:br>
              <a:rPr lang="tr-T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6: Değilse "üçgen oluşturamaz" yaz</a:t>
            </a:r>
            <a:br>
              <a:rPr lang="tr-T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7: Bitir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7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Metin kutusu 62"/>
          <p:cNvSpPr txBox="1"/>
          <p:nvPr/>
        </p:nvSpPr>
        <p:spPr>
          <a:xfrm rot="16200000">
            <a:off x="-701018" y="836711"/>
            <a:ext cx="2468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Örnek-10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271768" y="282713"/>
            <a:ext cx="76207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den 100 e kadar olan sayıların toplamını bulup sonucu ekrana yazan işlemin  algoritmasını ve akış diyagramını tasarlayınız.</a:t>
            </a:r>
            <a:br>
              <a:rPr lang="tr-T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251520" y="2140871"/>
            <a:ext cx="3888432" cy="424731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1: Başla</a:t>
            </a:r>
            <a:b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2: toplam=0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sayac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=1</a:t>
            </a:r>
            <a:b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4: Eğer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sayac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&gt;100 ise, GİT 8</a:t>
            </a:r>
            <a:b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5. toplam = toplam +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sayac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6. 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sayac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sayac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b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7. GİT 4</a:t>
            </a:r>
            <a:b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8. toplam YAZ </a:t>
            </a:r>
            <a:b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9. Bitir  </a:t>
            </a:r>
          </a:p>
        </p:txBody>
      </p:sp>
      <p:pic>
        <p:nvPicPr>
          <p:cNvPr id="2050" name="Picture 2" descr="https://2.bp.blogspot.com/-XRYK_ZTluSY/WBb0kMRkASI/AAAAAAAABvo/PW_1n606u1MTwQlfBIYAHP0XrGMrf4G4ACLcB/s1600/1den100ekadar_olan_say%25C4%25B1lar%25C4%25B1_toplaya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66"/>
          <a:stretch/>
        </p:blipFill>
        <p:spPr bwMode="auto">
          <a:xfrm>
            <a:off x="4269274" y="1496391"/>
            <a:ext cx="4874726" cy="50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74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3372" y="9277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den 100 e kadar olan sayıların toplamını bulup sonucu ekrana yazan işlemin  algoritmasını ve akış diyagramını </a:t>
            </a:r>
            <a:r>
              <a:rPr lang="tr-T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tasarlayınız( Döngüsel yapı)</a:t>
            </a:r>
            <a:endParaRPr lang="tr-TR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Oval 3"/>
          <p:cNvSpPr/>
          <p:nvPr/>
        </p:nvSpPr>
        <p:spPr>
          <a:xfrm>
            <a:off x="1835696" y="1417638"/>
            <a:ext cx="2282160" cy="391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Başla</a:t>
            </a:r>
          </a:p>
        </p:txBody>
      </p:sp>
      <p:cxnSp>
        <p:nvCxnSpPr>
          <p:cNvPr id="6" name="Düz Ok Bağlayıcısı 5"/>
          <p:cNvCxnSpPr/>
          <p:nvPr/>
        </p:nvCxnSpPr>
        <p:spPr>
          <a:xfrm>
            <a:off x="2996913" y="1808699"/>
            <a:ext cx="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1435608" y="2226934"/>
            <a:ext cx="3168352" cy="581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Toplam</a:t>
            </a:r>
            <a:r>
              <a:rPr lang="tr-TR" dirty="0" smtClean="0"/>
              <a:t>=0</a:t>
            </a:r>
            <a:endParaRPr lang="tr-TR" dirty="0"/>
          </a:p>
        </p:txBody>
      </p:sp>
      <p:sp>
        <p:nvSpPr>
          <p:cNvPr id="8" name="Akış Çizelgesi: Hazırlık 7"/>
          <p:cNvSpPr/>
          <p:nvPr/>
        </p:nvSpPr>
        <p:spPr>
          <a:xfrm>
            <a:off x="829071" y="3171989"/>
            <a:ext cx="4673743" cy="648072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rgbClr val="FFC000"/>
                </a:solidFill>
              </a:rPr>
              <a:t>sayac</a:t>
            </a:r>
            <a:r>
              <a:rPr lang="tr-TR" dirty="0" smtClean="0"/>
              <a:t>=1, </a:t>
            </a:r>
            <a:r>
              <a:rPr lang="tr-TR" dirty="0" err="1" smtClean="0">
                <a:solidFill>
                  <a:srgbClr val="FFC000"/>
                </a:solidFill>
              </a:rPr>
              <a:t>sayac</a:t>
            </a:r>
            <a:r>
              <a:rPr lang="tr-TR" dirty="0" smtClean="0"/>
              <a:t>&lt;=100, </a:t>
            </a:r>
            <a:r>
              <a:rPr lang="tr-TR" dirty="0" err="1" smtClean="0">
                <a:solidFill>
                  <a:srgbClr val="FFC000"/>
                </a:solidFill>
              </a:rPr>
              <a:t>sayac</a:t>
            </a:r>
            <a:r>
              <a:rPr lang="tr-TR" dirty="0" smtClean="0"/>
              <a:t>++</a:t>
            </a:r>
            <a:endParaRPr lang="tr-TR" dirty="0"/>
          </a:p>
        </p:txBody>
      </p:sp>
      <p:cxnSp>
        <p:nvCxnSpPr>
          <p:cNvPr id="9" name="Düz Ok Bağlayıcısı 8"/>
          <p:cNvCxnSpPr/>
          <p:nvPr/>
        </p:nvCxnSpPr>
        <p:spPr>
          <a:xfrm>
            <a:off x="2996913" y="3694428"/>
            <a:ext cx="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2976776" y="2736787"/>
            <a:ext cx="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1177428" y="4173356"/>
            <a:ext cx="3724984" cy="581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Toplam</a:t>
            </a:r>
            <a:r>
              <a:rPr lang="tr-TR" dirty="0" smtClean="0"/>
              <a:t>=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smtClean="0">
                <a:solidFill>
                  <a:srgbClr val="FFC000"/>
                </a:solidFill>
              </a:rPr>
              <a:t>Toplam</a:t>
            </a:r>
            <a:r>
              <a:rPr lang="tr-TR" dirty="0" smtClean="0"/>
              <a:t> + </a:t>
            </a:r>
            <a:r>
              <a:rPr lang="tr-TR" dirty="0" err="1" smtClean="0">
                <a:solidFill>
                  <a:srgbClr val="FFC000"/>
                </a:solidFill>
              </a:rPr>
              <a:t>sayac</a:t>
            </a:r>
            <a:r>
              <a:rPr lang="tr-TR" dirty="0" smtClean="0"/>
              <a:t> </a:t>
            </a:r>
            <a:endParaRPr lang="tr-TR" dirty="0"/>
          </a:p>
        </p:txBody>
      </p:sp>
      <p:cxnSp>
        <p:nvCxnSpPr>
          <p:cNvPr id="24" name="Dirsek Bağlayıcısı 23"/>
          <p:cNvCxnSpPr/>
          <p:nvPr/>
        </p:nvCxnSpPr>
        <p:spPr>
          <a:xfrm rot="16200000" flipV="1">
            <a:off x="278759" y="3634477"/>
            <a:ext cx="2296539" cy="2045035"/>
          </a:xfrm>
          <a:prstGeom prst="bentConnector3">
            <a:avLst>
              <a:gd name="adj1" fmla="val 354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>
            <a:endCxn id="8" idx="1"/>
          </p:cNvCxnSpPr>
          <p:nvPr/>
        </p:nvCxnSpPr>
        <p:spPr>
          <a:xfrm flipV="1">
            <a:off x="389037" y="3496025"/>
            <a:ext cx="440034" cy="9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434638" y="5189726"/>
            <a:ext cx="1065230" cy="886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sayac</a:t>
            </a:r>
            <a:endParaRPr lang="tr-TR" dirty="0"/>
          </a:p>
        </p:txBody>
      </p:sp>
      <p:cxnSp>
        <p:nvCxnSpPr>
          <p:cNvPr id="36" name="Dirsek Bağlayıcısı 35"/>
          <p:cNvCxnSpPr/>
          <p:nvPr/>
        </p:nvCxnSpPr>
        <p:spPr>
          <a:xfrm rot="5400000">
            <a:off x="4283945" y="4724740"/>
            <a:ext cx="2443409" cy="567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Düz Ok Bağlayıcısı 40"/>
          <p:cNvCxnSpPr/>
          <p:nvPr/>
        </p:nvCxnSpPr>
        <p:spPr>
          <a:xfrm flipV="1">
            <a:off x="6554492" y="6237312"/>
            <a:ext cx="504056" cy="136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kış Çizelgesi: Belge 42"/>
          <p:cNvSpPr/>
          <p:nvPr/>
        </p:nvSpPr>
        <p:spPr>
          <a:xfrm>
            <a:off x="3959918" y="5993006"/>
            <a:ext cx="2592288" cy="75923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Toplam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093810" y="5967282"/>
            <a:ext cx="1586305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Bitir</a:t>
            </a:r>
          </a:p>
        </p:txBody>
      </p:sp>
      <p:cxnSp>
        <p:nvCxnSpPr>
          <p:cNvPr id="22" name="Düz Ok Bağlayıcısı 21"/>
          <p:cNvCxnSpPr/>
          <p:nvPr/>
        </p:nvCxnSpPr>
        <p:spPr>
          <a:xfrm>
            <a:off x="2967253" y="4754524"/>
            <a:ext cx="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etin kutusu 34"/>
          <p:cNvSpPr txBox="1"/>
          <p:nvPr/>
        </p:nvSpPr>
        <p:spPr>
          <a:xfrm rot="16200000">
            <a:off x="-701018" y="836711"/>
            <a:ext cx="2468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Örnek-10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238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 txBox="1">
            <a:spLocks/>
          </p:cNvSpPr>
          <p:nvPr/>
        </p:nvSpPr>
        <p:spPr>
          <a:xfrm>
            <a:off x="1124000" y="224391"/>
            <a:ext cx="8280920" cy="10081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182880"/>
            <a:r>
              <a:rPr lang="tr-TR" sz="4000" b="1" dirty="0"/>
              <a:t>Akış Şeması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24000" y="1232503"/>
            <a:ext cx="7552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Algoritma, bilgisayara hangi işlemi hangi sırada yapması gerektiğini söyleyen yönergeler bütünüdür.</a:t>
            </a:r>
          </a:p>
          <a:p>
            <a:pPr>
              <a:lnSpc>
                <a:spcPct val="150000"/>
              </a:lnSpc>
            </a:pPr>
            <a:r>
              <a:rPr lang="tr-TR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tr-TR" sz="2400" b="1" dirty="0"/>
              <a:t/>
            </a:r>
            <a:br>
              <a:rPr lang="tr-TR" sz="2400" b="1" dirty="0"/>
            </a:br>
            <a:endParaRPr lang="tr-TR" sz="2400" b="1" dirty="0"/>
          </a:p>
        </p:txBody>
      </p:sp>
      <p:pic>
        <p:nvPicPr>
          <p:cNvPr id="2050" name="Picture 2" descr="algoritma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3574086"/>
            <a:ext cx="4791075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Dikdörtgen 20"/>
          <p:cNvSpPr/>
          <p:nvPr/>
        </p:nvSpPr>
        <p:spPr>
          <a:xfrm>
            <a:off x="1259632" y="3284984"/>
            <a:ext cx="28719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Akış şeması ise algoritmanın görsel gösterimidir. </a:t>
            </a:r>
            <a:r>
              <a:rPr lang="tr-TR" sz="2400" b="1" dirty="0"/>
              <a:t/>
            </a:r>
            <a:br>
              <a:rPr lang="tr-TR" sz="2400" b="1" dirty="0"/>
            </a:b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8211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3372" y="9277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den 100 e kadar olan sayıların toplamını bulup sonucu ekrana yazan işlemin  algoritmasını ve akış </a:t>
            </a:r>
            <a:r>
              <a:rPr lang="tr-TR"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diyagramını </a:t>
            </a:r>
            <a:r>
              <a:rPr lang="tr-TR" sz="28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tasarlayınız</a:t>
            </a:r>
            <a:endParaRPr lang="tr-TR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Oval 3"/>
          <p:cNvSpPr/>
          <p:nvPr/>
        </p:nvSpPr>
        <p:spPr>
          <a:xfrm>
            <a:off x="1835696" y="1417638"/>
            <a:ext cx="2282160" cy="391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Başla</a:t>
            </a:r>
          </a:p>
        </p:txBody>
      </p:sp>
      <p:cxnSp>
        <p:nvCxnSpPr>
          <p:cNvPr id="6" name="Düz Ok Bağlayıcısı 5"/>
          <p:cNvCxnSpPr/>
          <p:nvPr/>
        </p:nvCxnSpPr>
        <p:spPr>
          <a:xfrm>
            <a:off x="2996913" y="1808699"/>
            <a:ext cx="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1435608" y="2226934"/>
            <a:ext cx="3168352" cy="581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Toplam</a:t>
            </a:r>
            <a:r>
              <a:rPr lang="tr-TR" dirty="0" smtClean="0"/>
              <a:t>=0, </a:t>
            </a:r>
            <a:r>
              <a:rPr lang="tr-TR" dirty="0" err="1" smtClean="0"/>
              <a:t>sayac</a:t>
            </a:r>
            <a:r>
              <a:rPr lang="tr-TR" dirty="0" smtClean="0"/>
              <a:t>=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2996913" y="3694428"/>
            <a:ext cx="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2976776" y="2736787"/>
            <a:ext cx="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1177428" y="4173356"/>
            <a:ext cx="3724984" cy="581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rgbClr val="FFC000"/>
                </a:solidFill>
              </a:rPr>
              <a:t>sayac</a:t>
            </a:r>
            <a:r>
              <a:rPr lang="tr-TR" dirty="0" smtClean="0"/>
              <a:t>=</a:t>
            </a:r>
            <a:r>
              <a:rPr lang="tr-TR" dirty="0" smtClean="0">
                <a:solidFill>
                  <a:srgbClr val="FFC000"/>
                </a:solidFill>
              </a:rPr>
              <a:t> </a:t>
            </a:r>
            <a:r>
              <a:rPr lang="tr-TR" dirty="0" err="1" smtClean="0">
                <a:solidFill>
                  <a:srgbClr val="FFC000"/>
                </a:solidFill>
              </a:rPr>
              <a:t>sayac</a:t>
            </a:r>
            <a:r>
              <a:rPr lang="tr-TR" dirty="0" smtClean="0"/>
              <a:t> +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Dirsek Bağlayıcısı 23"/>
          <p:cNvCxnSpPr/>
          <p:nvPr/>
        </p:nvCxnSpPr>
        <p:spPr>
          <a:xfrm rot="16200000" flipV="1">
            <a:off x="278759" y="3634477"/>
            <a:ext cx="2296539" cy="2045035"/>
          </a:xfrm>
          <a:prstGeom prst="bentConnector3">
            <a:avLst>
              <a:gd name="adj1" fmla="val -325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>
            <a:endCxn id="8" idx="1"/>
          </p:cNvCxnSpPr>
          <p:nvPr/>
        </p:nvCxnSpPr>
        <p:spPr>
          <a:xfrm flipV="1">
            <a:off x="389037" y="3496025"/>
            <a:ext cx="440034" cy="9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Düz Ok Bağlayıcısı 40"/>
          <p:cNvCxnSpPr/>
          <p:nvPr/>
        </p:nvCxnSpPr>
        <p:spPr>
          <a:xfrm flipV="1">
            <a:off x="7059859" y="5803381"/>
            <a:ext cx="504056" cy="136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kış Çizelgesi: Belge 42"/>
          <p:cNvSpPr/>
          <p:nvPr/>
        </p:nvSpPr>
        <p:spPr>
          <a:xfrm>
            <a:off x="5076056" y="5429613"/>
            <a:ext cx="1879375" cy="75923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Toplam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701303" y="5528411"/>
            <a:ext cx="1191177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Bitir</a:t>
            </a:r>
          </a:p>
        </p:txBody>
      </p:sp>
      <p:cxnSp>
        <p:nvCxnSpPr>
          <p:cNvPr id="22" name="Düz Ok Bağlayıcısı 21"/>
          <p:cNvCxnSpPr/>
          <p:nvPr/>
        </p:nvCxnSpPr>
        <p:spPr>
          <a:xfrm>
            <a:off x="2967253" y="4754524"/>
            <a:ext cx="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etin kutusu 34"/>
          <p:cNvSpPr txBox="1"/>
          <p:nvPr/>
        </p:nvSpPr>
        <p:spPr>
          <a:xfrm rot="16200000">
            <a:off x="-701018" y="836711"/>
            <a:ext cx="2468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Örnek-10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1134421" y="3226337"/>
            <a:ext cx="3724984" cy="491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Toplam</a:t>
            </a:r>
            <a:r>
              <a:rPr lang="tr-TR" dirty="0" smtClean="0"/>
              <a:t>=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smtClean="0">
                <a:solidFill>
                  <a:srgbClr val="FFC000"/>
                </a:solidFill>
              </a:rPr>
              <a:t>Toplam</a:t>
            </a:r>
            <a:r>
              <a:rPr lang="tr-TR" dirty="0" smtClean="0"/>
              <a:t> + </a:t>
            </a:r>
            <a:r>
              <a:rPr lang="tr-TR" dirty="0" err="1" smtClean="0">
                <a:solidFill>
                  <a:srgbClr val="FFC000"/>
                </a:solidFill>
              </a:rPr>
              <a:t>sayac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Elmas 2"/>
          <p:cNvSpPr/>
          <p:nvPr/>
        </p:nvSpPr>
        <p:spPr>
          <a:xfrm>
            <a:off x="1837741" y="5241605"/>
            <a:ext cx="2306818" cy="118289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>
                <a:solidFill>
                  <a:srgbClr val="FFC000"/>
                </a:solidFill>
              </a:rPr>
              <a:t>s</a:t>
            </a:r>
            <a:r>
              <a:rPr lang="tr-TR" dirty="0" err="1" smtClean="0">
                <a:solidFill>
                  <a:srgbClr val="FFC000"/>
                </a:solidFill>
              </a:rPr>
              <a:t>ayac</a:t>
            </a:r>
            <a:r>
              <a:rPr lang="tr-TR" dirty="0" smtClean="0">
                <a:solidFill>
                  <a:srgbClr val="FFC000"/>
                </a:solidFill>
              </a:rPr>
              <a:t>&lt;100</a:t>
            </a:r>
            <a:endParaRPr lang="tr-TR" dirty="0"/>
          </a:p>
        </p:txBody>
      </p:sp>
      <p:cxnSp>
        <p:nvCxnSpPr>
          <p:cNvPr id="23" name="Düz Ok Bağlayıcısı 22"/>
          <p:cNvCxnSpPr/>
          <p:nvPr/>
        </p:nvCxnSpPr>
        <p:spPr>
          <a:xfrm flipV="1">
            <a:off x="4353416" y="5798441"/>
            <a:ext cx="504056" cy="136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/>
          <p:cNvSpPr txBox="1"/>
          <p:nvPr/>
        </p:nvSpPr>
        <p:spPr>
          <a:xfrm>
            <a:off x="4211960" y="5435932"/>
            <a:ext cx="712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hayır</a:t>
            </a:r>
            <a:endParaRPr lang="tr-TR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906244" y="5454762"/>
            <a:ext cx="712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evet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850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effectLst/>
              </a:rPr>
              <a:t>20 kişilik bir sınıfın yaş ortalamasını hesaplayan akış şemasını oluşturunuz.</a:t>
            </a:r>
            <a:endParaRPr lang="tr-TR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Oval 3"/>
          <p:cNvSpPr/>
          <p:nvPr/>
        </p:nvSpPr>
        <p:spPr>
          <a:xfrm>
            <a:off x="1835696" y="1417638"/>
            <a:ext cx="2282160" cy="391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Başla</a:t>
            </a:r>
          </a:p>
        </p:txBody>
      </p:sp>
      <p:sp>
        <p:nvSpPr>
          <p:cNvPr id="5" name="Akış Çizelgesi: Veri 4"/>
          <p:cNvSpPr/>
          <p:nvPr/>
        </p:nvSpPr>
        <p:spPr>
          <a:xfrm>
            <a:off x="1008966" y="4129630"/>
            <a:ext cx="4021636" cy="61947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‘Yaşınızı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giriniz</a:t>
            </a:r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’,</a:t>
            </a:r>
            <a:r>
              <a:rPr lang="tr-TR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</a:t>
            </a:r>
            <a:endParaRPr lang="tr-TR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Düz Ok Bağlayıcısı 5"/>
          <p:cNvCxnSpPr/>
          <p:nvPr/>
        </p:nvCxnSpPr>
        <p:spPr>
          <a:xfrm>
            <a:off x="2996913" y="1808699"/>
            <a:ext cx="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1435608" y="2226934"/>
            <a:ext cx="3168352" cy="581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rgbClr val="FFC000"/>
                </a:solidFill>
              </a:rPr>
              <a:t>yasToplam</a:t>
            </a:r>
            <a:r>
              <a:rPr lang="tr-TR" dirty="0" smtClean="0"/>
              <a:t>=0</a:t>
            </a:r>
            <a:endParaRPr lang="tr-TR" dirty="0"/>
          </a:p>
        </p:txBody>
      </p:sp>
      <p:sp>
        <p:nvSpPr>
          <p:cNvPr id="8" name="Akış Çizelgesi: Hazırlık 7"/>
          <p:cNvSpPr/>
          <p:nvPr/>
        </p:nvSpPr>
        <p:spPr>
          <a:xfrm>
            <a:off x="1567096" y="3171989"/>
            <a:ext cx="2819360" cy="648072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i=1, i&lt;=20, i++</a:t>
            </a:r>
            <a:endParaRPr lang="tr-TR" dirty="0"/>
          </a:p>
        </p:txBody>
      </p:sp>
      <p:cxnSp>
        <p:nvCxnSpPr>
          <p:cNvPr id="9" name="Düz Ok Bağlayıcısı 8"/>
          <p:cNvCxnSpPr/>
          <p:nvPr/>
        </p:nvCxnSpPr>
        <p:spPr>
          <a:xfrm>
            <a:off x="2996913" y="3694428"/>
            <a:ext cx="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2976776" y="4749102"/>
            <a:ext cx="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2976776" y="2736787"/>
            <a:ext cx="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1157292" y="5184304"/>
            <a:ext cx="3724984" cy="581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rgbClr val="FFC000"/>
                </a:solidFill>
              </a:rPr>
              <a:t>yasToplam</a:t>
            </a:r>
            <a:r>
              <a:rPr lang="tr-TR" dirty="0" smtClean="0"/>
              <a:t>=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 smtClean="0">
                <a:solidFill>
                  <a:srgbClr val="FFC000"/>
                </a:solidFill>
              </a:rPr>
              <a:t>yasToplam</a:t>
            </a:r>
            <a:r>
              <a:rPr lang="tr-TR" dirty="0"/>
              <a:t> </a:t>
            </a:r>
            <a:r>
              <a:rPr lang="tr-TR" dirty="0" smtClean="0"/>
              <a:t>+ </a:t>
            </a:r>
            <a:r>
              <a:rPr lang="tr-TR" dirty="0" smtClean="0">
                <a:solidFill>
                  <a:srgbClr val="FFC000"/>
                </a:solidFill>
              </a:rPr>
              <a:t>yas</a:t>
            </a:r>
            <a:r>
              <a:rPr lang="tr-TR" dirty="0" smtClean="0"/>
              <a:t> </a:t>
            </a:r>
            <a:endParaRPr lang="tr-TR" dirty="0"/>
          </a:p>
        </p:txBody>
      </p:sp>
      <p:cxnSp>
        <p:nvCxnSpPr>
          <p:cNvPr id="24" name="Dirsek Bağlayıcısı 23"/>
          <p:cNvCxnSpPr>
            <a:stCxn id="32" idx="2"/>
          </p:cNvCxnSpPr>
          <p:nvPr/>
        </p:nvCxnSpPr>
        <p:spPr>
          <a:xfrm rot="10800000">
            <a:off x="404509" y="3508725"/>
            <a:ext cx="2140257" cy="276507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/>
          <p:nvPr/>
        </p:nvCxnSpPr>
        <p:spPr>
          <a:xfrm>
            <a:off x="389037" y="3505870"/>
            <a:ext cx="10857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Dirsek Bağlayıcısı 30"/>
          <p:cNvCxnSpPr>
            <a:stCxn id="8" idx="3"/>
          </p:cNvCxnSpPr>
          <p:nvPr/>
        </p:nvCxnSpPr>
        <p:spPr>
          <a:xfrm>
            <a:off x="4386456" y="3496025"/>
            <a:ext cx="798192" cy="317429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544765" y="5877272"/>
            <a:ext cx="864022" cy="793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i</a:t>
            </a:r>
            <a:endParaRPr lang="tr-TR" sz="3200" dirty="0"/>
          </a:p>
        </p:txBody>
      </p:sp>
      <p:cxnSp>
        <p:nvCxnSpPr>
          <p:cNvPr id="36" name="Dirsek Bağlayıcısı 35"/>
          <p:cNvCxnSpPr/>
          <p:nvPr/>
        </p:nvCxnSpPr>
        <p:spPr>
          <a:xfrm rot="5400000" flipH="1" flipV="1">
            <a:off x="3607241" y="3340349"/>
            <a:ext cx="5057156" cy="1602794"/>
          </a:xfrm>
          <a:prstGeom prst="bentConnector3">
            <a:avLst>
              <a:gd name="adj1" fmla="val 10835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ikdörtgen 37"/>
          <p:cNvSpPr/>
          <p:nvPr/>
        </p:nvSpPr>
        <p:spPr>
          <a:xfrm>
            <a:off x="5502814" y="1662559"/>
            <a:ext cx="3168352" cy="581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rgbClr val="FFC000"/>
                </a:solidFill>
              </a:rPr>
              <a:t>yasOrt</a:t>
            </a:r>
            <a:r>
              <a:rPr lang="tr-TR" dirty="0" smtClean="0">
                <a:solidFill>
                  <a:srgbClr val="FFC000"/>
                </a:solidFill>
              </a:rPr>
              <a:t>=</a:t>
            </a:r>
            <a:r>
              <a:rPr lang="tr-TR" dirty="0" err="1" smtClean="0">
                <a:solidFill>
                  <a:srgbClr val="FFC000"/>
                </a:solidFill>
              </a:rPr>
              <a:t>yasToplam</a:t>
            </a:r>
            <a:r>
              <a:rPr lang="tr-TR" dirty="0" smtClean="0">
                <a:solidFill>
                  <a:srgbClr val="FFC000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/ 20</a:t>
            </a:r>
            <a:endParaRPr lang="tr-TR" dirty="0">
              <a:solidFill>
                <a:schemeClr val="bg1"/>
              </a:solidFill>
            </a:endParaRPr>
          </a:p>
        </p:txBody>
      </p:sp>
      <p:cxnSp>
        <p:nvCxnSpPr>
          <p:cNvPr id="41" name="Düz Ok Bağlayıcısı 40"/>
          <p:cNvCxnSpPr/>
          <p:nvPr/>
        </p:nvCxnSpPr>
        <p:spPr>
          <a:xfrm>
            <a:off x="7098893" y="3476827"/>
            <a:ext cx="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Düz Ok Bağlayıcısı 41"/>
          <p:cNvCxnSpPr/>
          <p:nvPr/>
        </p:nvCxnSpPr>
        <p:spPr>
          <a:xfrm>
            <a:off x="6976828" y="2243727"/>
            <a:ext cx="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kış Çizelgesi: Belge 42"/>
          <p:cNvSpPr/>
          <p:nvPr/>
        </p:nvSpPr>
        <p:spPr>
          <a:xfrm>
            <a:off x="5868144" y="2736787"/>
            <a:ext cx="2592288" cy="75923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rgbClr val="FFC000"/>
                </a:solidFill>
              </a:rPr>
              <a:t>yasOrt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928516" y="3969428"/>
            <a:ext cx="2260064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Bitir</a:t>
            </a:r>
          </a:p>
        </p:txBody>
      </p:sp>
      <p:sp>
        <p:nvSpPr>
          <p:cNvPr id="45" name="Metin kutusu 44"/>
          <p:cNvSpPr txBox="1"/>
          <p:nvPr/>
        </p:nvSpPr>
        <p:spPr>
          <a:xfrm rot="16200000">
            <a:off x="-701018" y="836711"/>
            <a:ext cx="2468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Örnek-11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29848" y="1355216"/>
            <a:ext cx="7704856" cy="538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630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effectLst/>
              </a:rPr>
              <a:t>20 kişilik bir sınıfın yaş ortalamasını hesaplayan akış şemasını oluşturunuz.</a:t>
            </a:r>
            <a:endParaRPr lang="tr-TR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Oval 3"/>
          <p:cNvSpPr/>
          <p:nvPr/>
        </p:nvSpPr>
        <p:spPr>
          <a:xfrm>
            <a:off x="1835696" y="1417638"/>
            <a:ext cx="2282160" cy="391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Başla</a:t>
            </a:r>
          </a:p>
        </p:txBody>
      </p:sp>
      <p:sp>
        <p:nvSpPr>
          <p:cNvPr id="5" name="Akış Çizelgesi: Veri 4"/>
          <p:cNvSpPr/>
          <p:nvPr/>
        </p:nvSpPr>
        <p:spPr>
          <a:xfrm>
            <a:off x="1066115" y="3201942"/>
            <a:ext cx="3420498" cy="61947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‘Yaşınızı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giriniz</a:t>
            </a:r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’,</a:t>
            </a:r>
            <a:r>
              <a:rPr lang="tr-TR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</a:t>
            </a:r>
            <a:endParaRPr lang="tr-TR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Düz Ok Bağlayıcısı 5"/>
          <p:cNvCxnSpPr/>
          <p:nvPr/>
        </p:nvCxnSpPr>
        <p:spPr>
          <a:xfrm>
            <a:off x="2996913" y="1808699"/>
            <a:ext cx="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1435608" y="2226934"/>
            <a:ext cx="3168352" cy="581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rgbClr val="FFC000"/>
                </a:solidFill>
              </a:rPr>
              <a:t>yasToplam</a:t>
            </a:r>
            <a:r>
              <a:rPr lang="tr-TR" dirty="0" smtClean="0"/>
              <a:t>=0 , </a:t>
            </a:r>
            <a:r>
              <a:rPr lang="tr-TR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sayac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=1,</a:t>
            </a:r>
            <a:r>
              <a:rPr lang="tr-TR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</a:t>
            </a:r>
            <a:endParaRPr lang="tr-TR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2962860" y="3789040"/>
            <a:ext cx="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2976776" y="4797152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2976776" y="2736787"/>
            <a:ext cx="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1040748" y="4221088"/>
            <a:ext cx="3724984" cy="581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rgbClr val="FFC000"/>
                </a:solidFill>
              </a:rPr>
              <a:t>yasToplam</a:t>
            </a:r>
            <a:r>
              <a:rPr lang="tr-TR" dirty="0" smtClean="0"/>
              <a:t>=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 smtClean="0">
                <a:solidFill>
                  <a:srgbClr val="FFC000"/>
                </a:solidFill>
              </a:rPr>
              <a:t>yasToplam</a:t>
            </a:r>
            <a:r>
              <a:rPr lang="tr-TR" dirty="0"/>
              <a:t> </a:t>
            </a:r>
            <a:r>
              <a:rPr lang="tr-TR" dirty="0" smtClean="0"/>
              <a:t>+ </a:t>
            </a:r>
            <a:r>
              <a:rPr lang="tr-TR" dirty="0" smtClean="0">
                <a:solidFill>
                  <a:srgbClr val="FFC000"/>
                </a:solidFill>
              </a:rPr>
              <a:t>yas</a:t>
            </a:r>
            <a:r>
              <a:rPr lang="tr-TR" dirty="0" smtClean="0"/>
              <a:t> </a:t>
            </a:r>
            <a:endParaRPr lang="tr-TR" dirty="0"/>
          </a:p>
        </p:txBody>
      </p:sp>
      <p:cxnSp>
        <p:nvCxnSpPr>
          <p:cNvPr id="24" name="Dirsek Bağlayıcısı 23"/>
          <p:cNvCxnSpPr>
            <a:stCxn id="32" idx="2"/>
          </p:cNvCxnSpPr>
          <p:nvPr/>
        </p:nvCxnSpPr>
        <p:spPr>
          <a:xfrm rot="10800000">
            <a:off x="404509" y="3508725"/>
            <a:ext cx="2140257" cy="276507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/>
          <p:nvPr/>
        </p:nvCxnSpPr>
        <p:spPr>
          <a:xfrm>
            <a:off x="389037" y="3505870"/>
            <a:ext cx="10857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Dirsek Bağlayıcısı 35"/>
          <p:cNvCxnSpPr/>
          <p:nvPr/>
        </p:nvCxnSpPr>
        <p:spPr>
          <a:xfrm rot="5400000" flipH="1" flipV="1">
            <a:off x="2957096" y="3887541"/>
            <a:ext cx="4489019" cy="400575"/>
          </a:xfrm>
          <a:prstGeom prst="bentConnector3">
            <a:avLst>
              <a:gd name="adj1" fmla="val 9993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ikdörtgen 37"/>
          <p:cNvSpPr/>
          <p:nvPr/>
        </p:nvSpPr>
        <p:spPr>
          <a:xfrm>
            <a:off x="5502814" y="1662559"/>
            <a:ext cx="3168352" cy="581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rgbClr val="FFC000"/>
                </a:solidFill>
              </a:rPr>
              <a:t>yasOrt</a:t>
            </a:r>
            <a:r>
              <a:rPr lang="tr-TR" dirty="0" smtClean="0">
                <a:solidFill>
                  <a:srgbClr val="FFC000"/>
                </a:solidFill>
              </a:rPr>
              <a:t>=</a:t>
            </a:r>
            <a:r>
              <a:rPr lang="tr-TR" dirty="0" err="1" smtClean="0">
                <a:solidFill>
                  <a:srgbClr val="FFC000"/>
                </a:solidFill>
              </a:rPr>
              <a:t>yasToplam</a:t>
            </a:r>
            <a:r>
              <a:rPr lang="tr-TR" dirty="0" smtClean="0">
                <a:solidFill>
                  <a:srgbClr val="FFC000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/ 20</a:t>
            </a:r>
            <a:endParaRPr lang="tr-TR" dirty="0">
              <a:solidFill>
                <a:schemeClr val="bg1"/>
              </a:solidFill>
            </a:endParaRPr>
          </a:p>
        </p:txBody>
      </p:sp>
      <p:cxnSp>
        <p:nvCxnSpPr>
          <p:cNvPr id="41" name="Düz Ok Bağlayıcısı 40"/>
          <p:cNvCxnSpPr/>
          <p:nvPr/>
        </p:nvCxnSpPr>
        <p:spPr>
          <a:xfrm>
            <a:off x="7098893" y="3476827"/>
            <a:ext cx="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Düz Ok Bağlayıcısı 41"/>
          <p:cNvCxnSpPr/>
          <p:nvPr/>
        </p:nvCxnSpPr>
        <p:spPr>
          <a:xfrm>
            <a:off x="6976828" y="2243727"/>
            <a:ext cx="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kış Çizelgesi: Belge 42"/>
          <p:cNvSpPr/>
          <p:nvPr/>
        </p:nvSpPr>
        <p:spPr>
          <a:xfrm>
            <a:off x="5868144" y="2736787"/>
            <a:ext cx="2592288" cy="75923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rgbClr val="FFC000"/>
                </a:solidFill>
              </a:rPr>
              <a:t>yasOrt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928516" y="3969428"/>
            <a:ext cx="2260064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Bitir</a:t>
            </a:r>
          </a:p>
        </p:txBody>
      </p:sp>
      <p:sp>
        <p:nvSpPr>
          <p:cNvPr id="45" name="Metin kutusu 44"/>
          <p:cNvSpPr txBox="1"/>
          <p:nvPr/>
        </p:nvSpPr>
        <p:spPr>
          <a:xfrm rot="16200000">
            <a:off x="-701018" y="836711"/>
            <a:ext cx="2468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Örnek-11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Elmas 22"/>
          <p:cNvSpPr/>
          <p:nvPr/>
        </p:nvSpPr>
        <p:spPr>
          <a:xfrm>
            <a:off x="2079638" y="5855441"/>
            <a:ext cx="2306818" cy="83671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rgbClr val="FFC000"/>
                </a:solidFill>
              </a:rPr>
              <a:t>sayac</a:t>
            </a:r>
            <a:r>
              <a:rPr lang="tr-TR" dirty="0" smtClean="0">
                <a:solidFill>
                  <a:srgbClr val="FFC000"/>
                </a:solidFill>
              </a:rPr>
              <a:t>&lt;=20</a:t>
            </a:r>
            <a:endParaRPr lang="tr-TR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4336652" y="5925096"/>
            <a:ext cx="712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hayır</a:t>
            </a:r>
            <a:endParaRPr lang="tr-TR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1327113" y="5963006"/>
            <a:ext cx="712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evet</a:t>
            </a:r>
            <a:endParaRPr lang="tr-TR" dirty="0"/>
          </a:p>
        </p:txBody>
      </p:sp>
      <p:sp>
        <p:nvSpPr>
          <p:cNvPr id="27" name="Dikdörtgen 26"/>
          <p:cNvSpPr/>
          <p:nvPr/>
        </p:nvSpPr>
        <p:spPr>
          <a:xfrm>
            <a:off x="1040709" y="5157192"/>
            <a:ext cx="3724984" cy="581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>
                <a:solidFill>
                  <a:srgbClr val="FFC000"/>
                </a:solidFill>
              </a:rPr>
              <a:t>s</a:t>
            </a:r>
            <a:r>
              <a:rPr lang="tr-TR" dirty="0" err="1" smtClean="0">
                <a:solidFill>
                  <a:srgbClr val="FFC000"/>
                </a:solidFill>
              </a:rPr>
              <a:t>ayac</a:t>
            </a:r>
            <a:r>
              <a:rPr lang="tr-TR" dirty="0" smtClean="0">
                <a:solidFill>
                  <a:srgbClr val="FFC000"/>
                </a:solidFill>
              </a:rPr>
              <a:t>=sayaç+</a:t>
            </a:r>
            <a:r>
              <a:rPr lang="tr-TR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Düz Bağlayıcı 17"/>
          <p:cNvCxnSpPr>
            <a:stCxn id="23" idx="3"/>
          </p:cNvCxnSpPr>
          <p:nvPr/>
        </p:nvCxnSpPr>
        <p:spPr>
          <a:xfrm>
            <a:off x="4386456" y="6273797"/>
            <a:ext cx="613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ikdörtgen 34"/>
          <p:cNvSpPr/>
          <p:nvPr/>
        </p:nvSpPr>
        <p:spPr>
          <a:xfrm>
            <a:off x="1029848" y="1355216"/>
            <a:ext cx="7704856" cy="538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146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Metin kutusu 62"/>
          <p:cNvSpPr txBox="1"/>
          <p:nvPr/>
        </p:nvSpPr>
        <p:spPr>
          <a:xfrm rot="16200000">
            <a:off x="-701018" y="836711"/>
            <a:ext cx="2468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Örnek-12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259632" y="453493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rgbClr val="C00000"/>
                </a:solidFill>
              </a:rPr>
              <a:t>Klavyeden, X karakteri girilene kadar girilen isimlere kaçıncı kişi olduğunu yazan</a:t>
            </a:r>
          </a:p>
          <a:p>
            <a:r>
              <a:rPr lang="tr-TR" sz="2800" dirty="0">
                <a:solidFill>
                  <a:srgbClr val="C00000"/>
                </a:solidFill>
              </a:rPr>
              <a:t>algoritma ve akış şemasını oluşturunuz.. </a:t>
            </a:r>
            <a:br>
              <a:rPr lang="tr-TR" sz="2800" dirty="0">
                <a:solidFill>
                  <a:srgbClr val="C00000"/>
                </a:solidFill>
              </a:rPr>
            </a:br>
            <a:endParaRPr lang="tr-TR" sz="2800" dirty="0">
              <a:solidFill>
                <a:srgbClr val="C00000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CC361A9-84E6-4B00-80E8-BDB06415A097}"/>
              </a:ext>
            </a:extLst>
          </p:cNvPr>
          <p:cNvSpPr txBox="1"/>
          <p:nvPr/>
        </p:nvSpPr>
        <p:spPr>
          <a:xfrm>
            <a:off x="1839275" y="1988840"/>
            <a:ext cx="6257538" cy="419031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1: Başla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tr-TR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sayac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‘Bir isim giriniz’, </a:t>
            </a:r>
            <a:r>
              <a:rPr lang="tr-TR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isim</a:t>
            </a:r>
            <a:endParaRPr lang="tr-TR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4: Eğer </a:t>
            </a:r>
            <a:r>
              <a:rPr lang="tr-TR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isim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= X ise 8. adıma git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5: Merhaba </a:t>
            </a:r>
            <a:r>
              <a:rPr lang="tr-TR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isim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sen </a:t>
            </a:r>
            <a:r>
              <a:rPr lang="tr-TR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sayac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'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ıncı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kişisin yaz.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6: </a:t>
            </a:r>
            <a:r>
              <a:rPr lang="tr-TR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sayac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tr-TR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sayac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7: 3.adıma git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8: "Programdan çıkılıyor" yaz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9: Bitir</a:t>
            </a:r>
          </a:p>
        </p:txBody>
      </p:sp>
    </p:spTree>
    <p:extLst>
      <p:ext uri="{BB962C8B-B14F-4D97-AF65-F5344CB8AC3E}">
        <p14:creationId xmlns:p14="http://schemas.microsoft.com/office/powerpoint/2010/main" val="8167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Metin kutusu 62"/>
          <p:cNvSpPr txBox="1"/>
          <p:nvPr/>
        </p:nvSpPr>
        <p:spPr>
          <a:xfrm rot="16200000">
            <a:off x="-701018" y="836711"/>
            <a:ext cx="2468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Örnek-12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259632" y="453493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rgbClr val="C00000"/>
                </a:solidFill>
              </a:rPr>
              <a:t>Klavyeden, X karakteri girilene kadar girilen isimlere kaçıncı kişi olduğunu yazan</a:t>
            </a:r>
          </a:p>
          <a:p>
            <a:r>
              <a:rPr lang="tr-TR" sz="2800" dirty="0">
                <a:solidFill>
                  <a:srgbClr val="C00000"/>
                </a:solidFill>
              </a:rPr>
              <a:t>algoritma ve akış şemasını oluşturunuz.. </a:t>
            </a:r>
            <a:br>
              <a:rPr lang="tr-TR" sz="2800" dirty="0">
                <a:solidFill>
                  <a:srgbClr val="C00000"/>
                </a:solidFill>
              </a:rPr>
            </a:br>
            <a:endParaRPr lang="tr-TR" sz="2800" dirty="0">
              <a:solidFill>
                <a:srgbClr val="C0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85725"/>
            <a:ext cx="7557269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0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Metin kutusu 62"/>
          <p:cNvSpPr txBox="1"/>
          <p:nvPr/>
        </p:nvSpPr>
        <p:spPr>
          <a:xfrm rot="16200000">
            <a:off x="-701018" y="836711"/>
            <a:ext cx="2468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Örnek-13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187624" y="282713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rgbClr val="C00000"/>
                </a:solidFill>
              </a:rPr>
              <a:t>Klavyeden 0 girilene kadar, girilen sayıların </a:t>
            </a:r>
            <a:r>
              <a:rPr lang="tr-TR" sz="2800" dirty="0" smtClean="0">
                <a:solidFill>
                  <a:srgbClr val="C00000"/>
                </a:solidFill>
              </a:rPr>
              <a:t>toplamını </a:t>
            </a:r>
            <a:r>
              <a:rPr lang="tr-TR" sz="2800" dirty="0">
                <a:solidFill>
                  <a:srgbClr val="C00000"/>
                </a:solidFill>
              </a:rPr>
              <a:t>hesaplayan ve sonucu ekrana </a:t>
            </a:r>
            <a:r>
              <a:rPr lang="tr-TR" sz="2800" dirty="0" smtClean="0">
                <a:solidFill>
                  <a:srgbClr val="C00000"/>
                </a:solidFill>
              </a:rPr>
              <a:t>yazdıran akış </a:t>
            </a:r>
            <a:r>
              <a:rPr lang="tr-TR" sz="2800" dirty="0">
                <a:solidFill>
                  <a:srgbClr val="C00000"/>
                </a:solidFill>
              </a:rPr>
              <a:t>şemasını yazınız. </a:t>
            </a:r>
            <a:br>
              <a:rPr lang="tr-TR" sz="2800" dirty="0">
                <a:solidFill>
                  <a:srgbClr val="C00000"/>
                </a:solidFill>
              </a:rPr>
            </a:br>
            <a:endParaRPr lang="tr-TR" sz="2800" dirty="0">
              <a:solidFill>
                <a:srgbClr val="C0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1550" t="9681" r="46324" b="33475"/>
          <a:stretch/>
        </p:blipFill>
        <p:spPr>
          <a:xfrm>
            <a:off x="1115616" y="1695252"/>
            <a:ext cx="756084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5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Metin kutusu 62"/>
          <p:cNvSpPr txBox="1"/>
          <p:nvPr/>
        </p:nvSpPr>
        <p:spPr>
          <a:xfrm rot="16200000">
            <a:off x="-701018" y="836711"/>
            <a:ext cx="2468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Örnek-13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187624" y="282713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rgbClr val="C00000"/>
                </a:solidFill>
              </a:rPr>
              <a:t>Klavyeden 0 girilene kadar, girilen sayıların </a:t>
            </a:r>
            <a:r>
              <a:rPr lang="tr-TR" sz="2800" dirty="0" smtClean="0">
                <a:solidFill>
                  <a:srgbClr val="C00000"/>
                </a:solidFill>
              </a:rPr>
              <a:t>sadece </a:t>
            </a:r>
            <a:r>
              <a:rPr lang="tr-TR" sz="2800" dirty="0" smtClean="0">
                <a:solidFill>
                  <a:srgbClr val="00B050"/>
                </a:solidFill>
              </a:rPr>
              <a:t>3e bölünebilenlerin toplamını </a:t>
            </a:r>
            <a:r>
              <a:rPr lang="tr-TR" sz="2800" dirty="0">
                <a:solidFill>
                  <a:srgbClr val="C00000"/>
                </a:solidFill>
              </a:rPr>
              <a:t>hesaplayan ve sonucu ekrana </a:t>
            </a:r>
            <a:r>
              <a:rPr lang="tr-TR" sz="2800" dirty="0" smtClean="0">
                <a:solidFill>
                  <a:srgbClr val="C00000"/>
                </a:solidFill>
              </a:rPr>
              <a:t>yazdıran akış </a:t>
            </a:r>
            <a:r>
              <a:rPr lang="tr-TR" sz="2800" dirty="0">
                <a:solidFill>
                  <a:srgbClr val="C00000"/>
                </a:solidFill>
              </a:rPr>
              <a:t>şemasını yazınız. </a:t>
            </a:r>
            <a:br>
              <a:rPr lang="tr-TR" sz="2800" dirty="0">
                <a:solidFill>
                  <a:srgbClr val="C00000"/>
                </a:solidFill>
              </a:rPr>
            </a:br>
            <a:endParaRPr lang="tr-T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21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Metin kutusu 62"/>
          <p:cNvSpPr txBox="1"/>
          <p:nvPr/>
        </p:nvSpPr>
        <p:spPr>
          <a:xfrm rot="16200000">
            <a:off x="-701018" y="836711"/>
            <a:ext cx="2468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Örnek-14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259632" y="188640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f(x)=x²+2x+5</a:t>
            </a:r>
          </a:p>
          <a:p>
            <a:r>
              <a:rPr lang="tr-TR" sz="2800" dirty="0" smtClean="0">
                <a:solidFill>
                  <a:srgbClr val="C00000"/>
                </a:solidFill>
              </a:rPr>
              <a:t>Fonksiyonu için </a:t>
            </a:r>
          </a:p>
          <a:p>
            <a:r>
              <a:rPr lang="tr-TR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f(1)+f(2)+f(3)……+f(100) </a:t>
            </a:r>
            <a:r>
              <a:rPr lang="tr-TR" sz="2800" dirty="0" smtClean="0">
                <a:solidFill>
                  <a:srgbClr val="C00000"/>
                </a:solidFill>
              </a:rPr>
              <a:t>işlemini yapan akış şemasını hazırlayınız.</a:t>
            </a:r>
            <a:endParaRPr lang="tr-TR" sz="2800" dirty="0">
              <a:solidFill>
                <a:srgbClr val="C0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5750" t="16800" r="36476" b="37841"/>
          <a:stretch/>
        </p:blipFill>
        <p:spPr>
          <a:xfrm>
            <a:off x="971600" y="188640"/>
            <a:ext cx="802838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9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Metin kutusu 62"/>
          <p:cNvSpPr txBox="1"/>
          <p:nvPr/>
        </p:nvSpPr>
        <p:spPr>
          <a:xfrm rot="16200000">
            <a:off x="-701018" y="836711"/>
            <a:ext cx="2468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Örnek-14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300409" y="721041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rgbClr val="C00000"/>
                </a:solidFill>
              </a:rPr>
              <a:t>Klavyeden 0 girilene kadar, girilen sayıların sadece çift olanların toplamını hesaplayan ve sonucu ekrana yazdıran algoritma ve akış şemasını yazınız. </a:t>
            </a:r>
            <a:br>
              <a:rPr lang="tr-TR" sz="2800" dirty="0">
                <a:solidFill>
                  <a:srgbClr val="C00000"/>
                </a:solidFill>
              </a:rPr>
            </a:br>
            <a:endParaRPr lang="tr-TR" sz="2800" dirty="0">
              <a:solidFill>
                <a:srgbClr val="C00000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CC361A9-84E6-4B00-80E8-BDB06415A097}"/>
              </a:ext>
            </a:extLst>
          </p:cNvPr>
          <p:cNvSpPr txBox="1"/>
          <p:nvPr/>
        </p:nvSpPr>
        <p:spPr>
          <a:xfrm>
            <a:off x="2058878" y="2283261"/>
            <a:ext cx="6257538" cy="37856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1: Başla</a:t>
            </a:r>
            <a:b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2: toplam=0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3: ‘Bir sayı giriniz’,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sayi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4: Eğer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sayi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==0 ise git 6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5. Eğer sayi%2==0 ise </a:t>
            </a:r>
            <a:r>
              <a:rPr lang="tr-TR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toplam = toplam + </a:t>
            </a:r>
            <a:r>
              <a:rPr lang="tr-TR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 GİT 3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    Değilse git 3</a:t>
            </a:r>
            <a:b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6. toplam YAZ </a:t>
            </a:r>
            <a:b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7. Bitir </a:t>
            </a:r>
          </a:p>
        </p:txBody>
      </p:sp>
    </p:spTree>
    <p:extLst>
      <p:ext uri="{BB962C8B-B14F-4D97-AF65-F5344CB8AC3E}">
        <p14:creationId xmlns:p14="http://schemas.microsoft.com/office/powerpoint/2010/main" val="155097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54162"/>
          </a:xfrm>
        </p:spPr>
        <p:txBody>
          <a:bodyPr>
            <a:noAutofit/>
          </a:bodyPr>
          <a:lstStyle/>
          <a:p>
            <a:r>
              <a:rPr lang="tr-TR" sz="2400" dirty="0" smtClean="0"/>
              <a:t>Ödev: </a:t>
            </a: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Klavyeden 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girilen 2 sayıyı girilen seçeneğe göre 4 işlem yaptıran programın akış şemasını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flowturkte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oluşturunuz</a:t>
            </a: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2120" y="1844824"/>
            <a:ext cx="7498080" cy="4800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tr-T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1.Toplama</a:t>
            </a:r>
          </a:p>
          <a:p>
            <a:pPr marL="82296" indent="0">
              <a:buNone/>
            </a:pPr>
            <a:r>
              <a:rPr lang="tr-T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2.Çıkarma</a:t>
            </a:r>
          </a:p>
          <a:p>
            <a:pPr marL="82296" indent="0">
              <a:buNone/>
            </a:pPr>
            <a:r>
              <a:rPr lang="tr-T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3.Çarpma</a:t>
            </a:r>
          </a:p>
          <a:p>
            <a:pPr marL="82296" indent="0">
              <a:buNone/>
            </a:pPr>
            <a:r>
              <a:rPr lang="tr-T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4.Bölme</a:t>
            </a:r>
          </a:p>
          <a:p>
            <a:pPr marL="82296" indent="0">
              <a:buNone/>
            </a:pPr>
            <a:endParaRPr lang="tr-TR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Sayıyı giriniz: 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pPr marL="82296" indent="0">
              <a:buNone/>
            </a:pP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Sayıyı giriniz: 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82296" indent="0">
              <a:buNone/>
            </a:pP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Yapmak istediğiniz işlemi seçiniz: 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82296" indent="0">
              <a:buNone/>
            </a:pPr>
            <a:r>
              <a:rPr lang="tr-T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Sonuç = 75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8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00" y="1164922"/>
            <a:ext cx="7552456" cy="569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1124000" y="156810"/>
            <a:ext cx="8280920" cy="10081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182880"/>
            <a:r>
              <a:rPr lang="tr-TR" sz="4000" b="1" dirty="0"/>
              <a:t>Akış Şeması</a:t>
            </a:r>
          </a:p>
        </p:txBody>
      </p:sp>
      <p:sp>
        <p:nvSpPr>
          <p:cNvPr id="2" name="Dikdörtgen 1"/>
          <p:cNvSpPr/>
          <p:nvPr/>
        </p:nvSpPr>
        <p:spPr>
          <a:xfrm>
            <a:off x="4498340" y="1628800"/>
            <a:ext cx="4034100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%</a:t>
            </a:r>
          </a:p>
        </p:txBody>
      </p:sp>
      <p:sp>
        <p:nvSpPr>
          <p:cNvPr id="7" name="14 Metin kutusu"/>
          <p:cNvSpPr txBox="1"/>
          <p:nvPr/>
        </p:nvSpPr>
        <p:spPr>
          <a:xfrm>
            <a:off x="4579168" y="1628800"/>
            <a:ext cx="30003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/>
              <a:t>BAŞLA veya DUR</a:t>
            </a:r>
          </a:p>
        </p:txBody>
      </p:sp>
      <p:sp>
        <p:nvSpPr>
          <p:cNvPr id="8" name="15 Metin kutusu"/>
          <p:cNvSpPr txBox="1"/>
          <p:nvPr/>
        </p:nvSpPr>
        <p:spPr>
          <a:xfrm>
            <a:off x="4572000" y="2204864"/>
            <a:ext cx="35719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/>
              <a:t>GİRİŞ veya ÇIKIŞ DEĞERİ</a:t>
            </a:r>
          </a:p>
        </p:txBody>
      </p:sp>
      <p:sp>
        <p:nvSpPr>
          <p:cNvPr id="9" name="16 Metin kutusu"/>
          <p:cNvSpPr txBox="1"/>
          <p:nvPr/>
        </p:nvSpPr>
        <p:spPr>
          <a:xfrm>
            <a:off x="4498340" y="2804008"/>
            <a:ext cx="45508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/>
              <a:t>Hesaplama veya değişkene değer aktar</a:t>
            </a:r>
          </a:p>
        </p:txBody>
      </p:sp>
      <p:sp>
        <p:nvSpPr>
          <p:cNvPr id="10" name="17 Metin kutusu"/>
          <p:cNvSpPr txBox="1"/>
          <p:nvPr/>
        </p:nvSpPr>
        <p:spPr>
          <a:xfrm>
            <a:off x="4487728" y="3256415"/>
            <a:ext cx="45720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b="1" dirty="0"/>
              <a:t>Aritmetik, mantıksal ifadeler için karar verme veya karşılaştırma durumu</a:t>
            </a:r>
          </a:p>
        </p:txBody>
      </p:sp>
      <p:sp>
        <p:nvSpPr>
          <p:cNvPr id="11" name="15 Metin kutusu"/>
          <p:cNvSpPr txBox="1"/>
          <p:nvPr/>
        </p:nvSpPr>
        <p:spPr>
          <a:xfrm>
            <a:off x="4664692" y="3877502"/>
            <a:ext cx="35719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/>
              <a:t>Ekran Çıktısı</a:t>
            </a:r>
          </a:p>
        </p:txBody>
      </p:sp>
      <p:sp>
        <p:nvSpPr>
          <p:cNvPr id="12" name="15 Metin kutusu"/>
          <p:cNvSpPr txBox="1"/>
          <p:nvPr/>
        </p:nvSpPr>
        <p:spPr>
          <a:xfrm>
            <a:off x="4664692" y="4437112"/>
            <a:ext cx="35719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/>
              <a:t>Döngü</a:t>
            </a:r>
          </a:p>
        </p:txBody>
      </p:sp>
      <p:sp>
        <p:nvSpPr>
          <p:cNvPr id="13" name="15 Metin kutusu"/>
          <p:cNvSpPr txBox="1"/>
          <p:nvPr/>
        </p:nvSpPr>
        <p:spPr>
          <a:xfrm>
            <a:off x="4664732" y="6053226"/>
            <a:ext cx="35719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/>
              <a:t>Önceden Tanımlı Fonksiyon</a:t>
            </a:r>
          </a:p>
        </p:txBody>
      </p:sp>
      <p:sp>
        <p:nvSpPr>
          <p:cNvPr id="14" name="15 Metin kutusu"/>
          <p:cNvSpPr txBox="1"/>
          <p:nvPr/>
        </p:nvSpPr>
        <p:spPr>
          <a:xfrm>
            <a:off x="4664732" y="4989622"/>
            <a:ext cx="35719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/>
              <a:t>Akış Yönü</a:t>
            </a:r>
          </a:p>
        </p:txBody>
      </p:sp>
      <p:sp>
        <p:nvSpPr>
          <p:cNvPr id="15" name="15 Metin kutusu"/>
          <p:cNvSpPr txBox="1"/>
          <p:nvPr/>
        </p:nvSpPr>
        <p:spPr>
          <a:xfrm>
            <a:off x="4664692" y="5517232"/>
            <a:ext cx="35719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/>
              <a:t>Döngü Sonu</a:t>
            </a:r>
          </a:p>
        </p:txBody>
      </p:sp>
      <p:sp>
        <p:nvSpPr>
          <p:cNvPr id="3" name="5-Nokta Yıldız 2"/>
          <p:cNvSpPr/>
          <p:nvPr/>
        </p:nvSpPr>
        <p:spPr>
          <a:xfrm>
            <a:off x="1619672" y="1687848"/>
            <a:ext cx="288032" cy="20005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5-Nokta Yıldız 15"/>
          <p:cNvSpPr/>
          <p:nvPr/>
        </p:nvSpPr>
        <p:spPr>
          <a:xfrm>
            <a:off x="1691680" y="3910023"/>
            <a:ext cx="288032" cy="20005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5-Nokta Yıldız 16"/>
          <p:cNvSpPr/>
          <p:nvPr/>
        </p:nvSpPr>
        <p:spPr>
          <a:xfrm>
            <a:off x="1636686" y="2804008"/>
            <a:ext cx="288032" cy="20005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5-Nokta Yıldız 17"/>
          <p:cNvSpPr/>
          <p:nvPr/>
        </p:nvSpPr>
        <p:spPr>
          <a:xfrm>
            <a:off x="1619672" y="2245075"/>
            <a:ext cx="288032" cy="20005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5-Nokta Yıldız 18"/>
          <p:cNvSpPr/>
          <p:nvPr/>
        </p:nvSpPr>
        <p:spPr>
          <a:xfrm>
            <a:off x="1670143" y="3348747"/>
            <a:ext cx="288032" cy="20005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18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971600" y="4410"/>
            <a:ext cx="8280920" cy="10081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182880"/>
            <a:r>
              <a:rPr lang="tr-TR" sz="4000" b="1" dirty="0"/>
              <a:t>Akış Diyagramı Örnek-1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990692" y="689356"/>
            <a:ext cx="7901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C00000"/>
                </a:solidFill>
              </a:rPr>
              <a:t>Klavyeden girilen 2 sayının toplamını ekrana yazdıran akış şemasını ve algoritmayı oluşturunuz.</a:t>
            </a:r>
          </a:p>
        </p:txBody>
      </p:sp>
      <p:sp>
        <p:nvSpPr>
          <p:cNvPr id="3" name="Oval 2"/>
          <p:cNvSpPr/>
          <p:nvPr/>
        </p:nvSpPr>
        <p:spPr>
          <a:xfrm>
            <a:off x="1932268" y="1397242"/>
            <a:ext cx="2260064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Başla</a:t>
            </a:r>
          </a:p>
        </p:txBody>
      </p:sp>
      <p:sp>
        <p:nvSpPr>
          <p:cNvPr id="7" name="Oval 6"/>
          <p:cNvSpPr/>
          <p:nvPr/>
        </p:nvSpPr>
        <p:spPr>
          <a:xfrm>
            <a:off x="1942180" y="5949280"/>
            <a:ext cx="2260064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Bitir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331640" y="3453318"/>
            <a:ext cx="3384376" cy="859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toplam=sayi1+sayi2</a:t>
            </a:r>
          </a:p>
        </p:txBody>
      </p:sp>
      <p:sp>
        <p:nvSpPr>
          <p:cNvPr id="5" name="Akış Çizelgesi: Veri 4"/>
          <p:cNvSpPr/>
          <p:nvPr/>
        </p:nvSpPr>
        <p:spPr>
          <a:xfrm>
            <a:off x="1485176" y="2372504"/>
            <a:ext cx="2852504" cy="72008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sayi1, sayi2</a:t>
            </a:r>
          </a:p>
        </p:txBody>
      </p:sp>
      <p:sp>
        <p:nvSpPr>
          <p:cNvPr id="8" name="Akış Çizelgesi: Belge 7"/>
          <p:cNvSpPr/>
          <p:nvPr/>
        </p:nvSpPr>
        <p:spPr>
          <a:xfrm>
            <a:off x="1871700" y="4725144"/>
            <a:ext cx="2304256" cy="79208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toplam</a:t>
            </a:r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3093485" y="1937302"/>
            <a:ext cx="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>
            <a:off x="2975013" y="4289942"/>
            <a:ext cx="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3035973" y="5514078"/>
            <a:ext cx="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>
            <a:off x="2975013" y="2998337"/>
            <a:ext cx="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4941585" y="1879267"/>
            <a:ext cx="3754288" cy="267765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Algoritma</a:t>
            </a:r>
          </a:p>
          <a:p>
            <a:pPr marL="342900" indent="-342900">
              <a:buAutoNum type="arabicPeriod"/>
            </a:pPr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Başla</a:t>
            </a:r>
          </a:p>
          <a:p>
            <a:pPr marL="342900" indent="-342900">
              <a:buAutoNum type="arabicPeriod"/>
            </a:pPr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Oku </a:t>
            </a:r>
            <a:r>
              <a:rPr lang="tr-TR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sayi1,sayi2</a:t>
            </a:r>
          </a:p>
          <a:p>
            <a:pPr marL="342900" indent="-342900">
              <a:buAutoNum type="arabicPeriod"/>
            </a:pPr>
            <a:r>
              <a:rPr lang="tr-T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toplam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tr-TR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sayi1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tr-TR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sayi2</a:t>
            </a:r>
          </a:p>
          <a:p>
            <a:pPr marL="342900" indent="-342900">
              <a:buAutoNum type="arabicPeriod"/>
            </a:pPr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Yaz </a:t>
            </a:r>
            <a:r>
              <a:rPr lang="tr-T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toplam</a:t>
            </a:r>
          </a:p>
          <a:p>
            <a:pPr marL="342900" indent="-342900">
              <a:buAutoNum type="arabicPeriod"/>
            </a:pPr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Bitir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138809" y="1397242"/>
            <a:ext cx="3672408" cy="5272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4790446" y="1414117"/>
            <a:ext cx="3950894" cy="5272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392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971600" y="4410"/>
            <a:ext cx="8280920" cy="10081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182880"/>
            <a:r>
              <a:rPr lang="tr-TR" sz="4000" b="1" dirty="0"/>
              <a:t>Akış Diyagramı Örnek-2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88" y="1179254"/>
            <a:ext cx="7315522" cy="585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990692" y="689356"/>
            <a:ext cx="7901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C00000"/>
                </a:solidFill>
              </a:rPr>
              <a:t>Klavyeden girilen 2 sayının ortalamasını hesaplayıp ekrana yazdıran akış şemasını ve algoritmayı oluşturunuz.</a:t>
            </a:r>
          </a:p>
        </p:txBody>
      </p:sp>
    </p:spTree>
    <p:extLst>
      <p:ext uri="{BB962C8B-B14F-4D97-AF65-F5344CB8AC3E}">
        <p14:creationId xmlns:p14="http://schemas.microsoft.com/office/powerpoint/2010/main" val="333557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971600" y="4410"/>
            <a:ext cx="8280920" cy="10081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182880"/>
            <a:r>
              <a:rPr lang="tr-TR" sz="4000" b="1" dirty="0"/>
              <a:t>Akış Diyagramı Örnek-3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990692" y="689356"/>
            <a:ext cx="7901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C00000"/>
                </a:solidFill>
              </a:rPr>
              <a:t>Klavyeden girilen iki sınav puanının ortalamasını bularak öğrencinin dersten geçip  geçmediğini kontrol eden akış şemasını ve algoritmayı oluşturunuz.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4824"/>
            <a:ext cx="259228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21043"/>
            <a:ext cx="2626597" cy="381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1496803"/>
            <a:ext cx="3096343" cy="524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09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971600" y="-99392"/>
            <a:ext cx="8280920" cy="10081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182880"/>
            <a:r>
              <a:rPr lang="tr-TR" sz="4000" b="1" dirty="0"/>
              <a:t>Akış Diyagramı Örnek-4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990692" y="689356"/>
            <a:ext cx="7901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C00000"/>
                </a:solidFill>
              </a:rPr>
              <a:t>Kısa ve uzun kenarı girilen dikdörtgenin alanını ve çevresini  hesaplayan algoritma ve akış şemasını tasarlayınız.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003308" y="2003587"/>
            <a:ext cx="45365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1.Başla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2. Oku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uzunKenar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kisaKenar</a:t>
            </a: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cevre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=2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*(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uzunKenar+kisaKenar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alan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uzunKenar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kisaKenar</a:t>
            </a: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5. Yaz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alan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6. Yaz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cevre</a:t>
            </a: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7. Bitir</a:t>
            </a:r>
          </a:p>
        </p:txBody>
      </p:sp>
      <p:sp>
        <p:nvSpPr>
          <p:cNvPr id="8" name="Oval 7"/>
          <p:cNvSpPr/>
          <p:nvPr/>
        </p:nvSpPr>
        <p:spPr>
          <a:xfrm>
            <a:off x="5894000" y="1402218"/>
            <a:ext cx="2260064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Başla</a:t>
            </a:r>
          </a:p>
        </p:txBody>
      </p:sp>
      <p:sp>
        <p:nvSpPr>
          <p:cNvPr id="9" name="Oval 8"/>
          <p:cNvSpPr/>
          <p:nvPr/>
        </p:nvSpPr>
        <p:spPr>
          <a:xfrm>
            <a:off x="6632415" y="6317940"/>
            <a:ext cx="2260064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Bitir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5293372" y="3458295"/>
            <a:ext cx="3384376" cy="690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cevre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=2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*(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uzunKenar+kisaKenar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Akış Çizelgesi: Veri 10"/>
          <p:cNvSpPr/>
          <p:nvPr/>
        </p:nvSpPr>
        <p:spPr>
          <a:xfrm>
            <a:off x="5013214" y="2377480"/>
            <a:ext cx="4021636" cy="61947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uzunKenar,kisaKenar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kış Çizelgesi: Belge 11"/>
          <p:cNvSpPr/>
          <p:nvPr/>
        </p:nvSpPr>
        <p:spPr>
          <a:xfrm>
            <a:off x="5871904" y="5541836"/>
            <a:ext cx="2304256" cy="57291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alan,cevre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Düz Ok Bağlayıcısı 12"/>
          <p:cNvCxnSpPr/>
          <p:nvPr/>
        </p:nvCxnSpPr>
        <p:spPr>
          <a:xfrm>
            <a:off x="7055217" y="1942278"/>
            <a:ext cx="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>
            <a:off x="6927000" y="4106326"/>
            <a:ext cx="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6997705" y="5085184"/>
            <a:ext cx="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6824571" y="2996952"/>
            <a:ext cx="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ikdörtgen 17"/>
          <p:cNvSpPr/>
          <p:nvPr/>
        </p:nvSpPr>
        <p:spPr>
          <a:xfrm>
            <a:off x="5234812" y="4509120"/>
            <a:ext cx="3384376" cy="647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alan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uzunKenar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kisaKenar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Düz Ok Bağlayıcısı 18"/>
          <p:cNvCxnSpPr/>
          <p:nvPr/>
        </p:nvCxnSpPr>
        <p:spPr>
          <a:xfrm>
            <a:off x="7715339" y="5882738"/>
            <a:ext cx="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4941585" y="1470267"/>
            <a:ext cx="4275369" cy="5272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1070612" y="1435019"/>
            <a:ext cx="3914991" cy="5542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175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971600" y="-99392"/>
            <a:ext cx="8280920" cy="10081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182880"/>
            <a:r>
              <a:rPr lang="tr-TR" sz="4000" b="1" dirty="0"/>
              <a:t>Akış Diyagramı Örnek-5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990692" y="689356"/>
            <a:ext cx="7901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C00000"/>
                </a:solidFill>
              </a:rPr>
              <a:t>Girilen bir sayının tek mi çift mi olduğunu tespit eden programın algoritmasını ve akış diyagramını tasarlayınız.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51520" y="2140871"/>
            <a:ext cx="45365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1.Başla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tr-TR" sz="2000" dirty="0"/>
              <a:t>Herhangi bir sayı giriniz.(</a:t>
            </a:r>
            <a:r>
              <a:rPr lang="tr-TR" sz="2000" dirty="0" err="1"/>
              <a:t>sayi</a:t>
            </a:r>
            <a:r>
              <a:rPr lang="tr-TR" sz="2000" dirty="0"/>
              <a:t>)</a:t>
            </a:r>
            <a:br>
              <a:rPr lang="tr-TR" sz="2000" dirty="0"/>
            </a:b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3. Eğer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sayi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2 =0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ise ‘ÇİFT SAYI’ yaz değilse ‘TEK SAYI’ yaz 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4. Bitir</a:t>
            </a:r>
          </a:p>
        </p:txBody>
      </p:sp>
      <p:sp>
        <p:nvSpPr>
          <p:cNvPr id="8" name="Oval 7"/>
          <p:cNvSpPr/>
          <p:nvPr/>
        </p:nvSpPr>
        <p:spPr>
          <a:xfrm>
            <a:off x="5894000" y="1402218"/>
            <a:ext cx="2260064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Başla</a:t>
            </a:r>
          </a:p>
        </p:txBody>
      </p:sp>
      <p:sp>
        <p:nvSpPr>
          <p:cNvPr id="9" name="Oval 8"/>
          <p:cNvSpPr/>
          <p:nvPr/>
        </p:nvSpPr>
        <p:spPr>
          <a:xfrm>
            <a:off x="6217523" y="6047910"/>
            <a:ext cx="2260064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Bitir</a:t>
            </a:r>
          </a:p>
        </p:txBody>
      </p:sp>
      <p:sp>
        <p:nvSpPr>
          <p:cNvPr id="11" name="Akış Çizelgesi: Veri 10"/>
          <p:cNvSpPr/>
          <p:nvPr/>
        </p:nvSpPr>
        <p:spPr>
          <a:xfrm>
            <a:off x="5013214" y="2377480"/>
            <a:ext cx="4021636" cy="61947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Herhangi bir sayı </a:t>
            </a:r>
            <a:r>
              <a:rPr lang="tr-TR" dirty="0" err="1"/>
              <a:t>giriniz,sayi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kış Çizelgesi: Belge 11"/>
          <p:cNvSpPr/>
          <p:nvPr/>
        </p:nvSpPr>
        <p:spPr>
          <a:xfrm>
            <a:off x="5065395" y="4999188"/>
            <a:ext cx="2304256" cy="57291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Sayı çifttir</a:t>
            </a:r>
          </a:p>
        </p:txBody>
      </p:sp>
      <p:cxnSp>
        <p:nvCxnSpPr>
          <p:cNvPr id="13" name="Düz Ok Bağlayıcısı 12"/>
          <p:cNvCxnSpPr/>
          <p:nvPr/>
        </p:nvCxnSpPr>
        <p:spPr>
          <a:xfrm>
            <a:off x="7055217" y="1942278"/>
            <a:ext cx="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5894000" y="4323927"/>
            <a:ext cx="167092" cy="6752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H="1">
            <a:off x="5894000" y="2996952"/>
            <a:ext cx="334184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/>
          <p:nvPr/>
        </p:nvCxnSpPr>
        <p:spPr>
          <a:xfrm>
            <a:off x="6516216" y="5572098"/>
            <a:ext cx="360040" cy="435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kış Çizelgesi: Karar 4"/>
          <p:cNvSpPr/>
          <p:nvPr/>
        </p:nvSpPr>
        <p:spPr>
          <a:xfrm>
            <a:off x="4138893" y="3432154"/>
            <a:ext cx="2916324" cy="110937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err="1"/>
              <a:t>sayi</a:t>
            </a:r>
            <a:r>
              <a:rPr lang="tr-TR" sz="1600" dirty="0"/>
              <a:t> </a:t>
            </a:r>
            <a:r>
              <a:rPr lang="tr-TR" sz="1600" dirty="0" err="1"/>
              <a:t>mod</a:t>
            </a:r>
            <a:r>
              <a:rPr lang="tr-TR" sz="1600" dirty="0"/>
              <a:t> 2==0</a:t>
            </a:r>
          </a:p>
        </p:txBody>
      </p:sp>
      <p:sp>
        <p:nvSpPr>
          <p:cNvPr id="22" name="Akış Çizelgesi: Belge 21"/>
          <p:cNvSpPr/>
          <p:nvPr/>
        </p:nvSpPr>
        <p:spPr>
          <a:xfrm>
            <a:off x="7305676" y="3700386"/>
            <a:ext cx="1729174" cy="57291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Sayı tektir</a:t>
            </a:r>
          </a:p>
        </p:txBody>
      </p:sp>
      <p:cxnSp>
        <p:nvCxnSpPr>
          <p:cNvPr id="25" name="Düz Ok Bağlayıcısı 24"/>
          <p:cNvCxnSpPr>
            <a:endCxn id="22" idx="1"/>
          </p:cNvCxnSpPr>
          <p:nvPr/>
        </p:nvCxnSpPr>
        <p:spPr>
          <a:xfrm flipV="1">
            <a:off x="6793552" y="3986841"/>
            <a:ext cx="512124" cy="464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etin kutusu 26"/>
          <p:cNvSpPr txBox="1"/>
          <p:nvPr/>
        </p:nvSpPr>
        <p:spPr>
          <a:xfrm>
            <a:off x="6576214" y="3480520"/>
            <a:ext cx="94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Hayır</a:t>
            </a:r>
          </a:p>
        </p:txBody>
      </p:sp>
      <p:sp>
        <p:nvSpPr>
          <p:cNvPr id="29" name="Metin kutusu 28"/>
          <p:cNvSpPr txBox="1"/>
          <p:nvPr/>
        </p:nvSpPr>
        <p:spPr>
          <a:xfrm>
            <a:off x="6031062" y="4476891"/>
            <a:ext cx="94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Evet</a:t>
            </a:r>
          </a:p>
        </p:txBody>
      </p:sp>
      <p:cxnSp>
        <p:nvCxnSpPr>
          <p:cNvPr id="30" name="Düz Ok Bağlayıcısı 29"/>
          <p:cNvCxnSpPr/>
          <p:nvPr/>
        </p:nvCxnSpPr>
        <p:spPr>
          <a:xfrm flipH="1">
            <a:off x="8477587" y="4226355"/>
            <a:ext cx="234872" cy="20915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4558116" y="1397242"/>
            <a:ext cx="4275369" cy="5272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906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971600" y="-99392"/>
            <a:ext cx="8280920" cy="10081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182880"/>
            <a:r>
              <a:rPr lang="tr-TR" sz="4000" b="1" dirty="0"/>
              <a:t>Akış Diyagramı Örnek-6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990692" y="689356"/>
            <a:ext cx="7901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C00000"/>
                </a:solidFill>
              </a:rPr>
              <a:t>Girilen 2 sayıdan büyük olanı ekrana yazdıran programın algoritmasını ve akış diyagramını tasarlayınız.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03819" y="2185990"/>
            <a:ext cx="4860540" cy="332398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1.Başla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2.‘Birinci sayıyı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giriniz’,</a:t>
            </a:r>
            <a:r>
              <a:rPr lang="tr-TR" sz="2000" dirty="0" err="1"/>
              <a:t>x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3.‘İkinci sayıyı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giriniz’,</a:t>
            </a:r>
            <a:r>
              <a:rPr lang="tr-TR" sz="2000" dirty="0" err="1"/>
              <a:t>y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tr-TR" sz="2000" dirty="0"/>
              <a:t>Eğer x&gt;y ise ekrana ‘1. sayı büyüktür’ yaz.</a:t>
            </a:r>
            <a:br>
              <a:rPr lang="tr-TR" sz="2000" dirty="0"/>
            </a:br>
            <a:r>
              <a:rPr lang="tr-TR" sz="2000" dirty="0"/>
              <a:t>5:Eğer y&gt;x ise ekrana ‘2. sayı büyüktür’ yaz.</a:t>
            </a:r>
            <a:br>
              <a:rPr lang="tr-TR" sz="2000" dirty="0"/>
            </a:br>
            <a:r>
              <a:rPr lang="tr-TR" sz="2000" dirty="0"/>
              <a:t>6:Değilse ekrana ‘sayılar birbirine eşittir’ yaz.</a:t>
            </a:r>
            <a:br>
              <a:rPr lang="tr-TR" sz="2000" dirty="0"/>
            </a:br>
            <a:r>
              <a:rPr lang="tr-TR" sz="2000" dirty="0"/>
              <a:t>7:Bitir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algo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1344783"/>
            <a:ext cx="3950894" cy="551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63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1692</TotalTime>
  <Words>827</Words>
  <Application>Microsoft Office PowerPoint</Application>
  <PresentationFormat>Ekran Gösterisi (4:3)</PresentationFormat>
  <Paragraphs>195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7" baseType="lpstr">
      <vt:lpstr>Arial</vt:lpstr>
      <vt:lpstr>Century Gothic</vt:lpstr>
      <vt:lpstr>Comic Sans MS</vt:lpstr>
      <vt:lpstr>Gill Sans MT</vt:lpstr>
      <vt:lpstr>Verdana</vt:lpstr>
      <vt:lpstr>Wingdings</vt:lpstr>
      <vt:lpstr>Wingdings 2</vt:lpstr>
      <vt:lpstr>Gündönümü</vt:lpstr>
      <vt:lpstr>Algoritma ve Akış Şeması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Vize ve Final notu girilen öğrencinin geçip geçmediğini hesaplayan algoritma ve akış şeması (vizenin%40,finalin %60’ı hesaplanır. Final en az 60 olmak zorundadır,geçme notu 60’dır)</vt:lpstr>
      <vt:lpstr>PowerPoint Sunusu</vt:lpstr>
      <vt:lpstr>Kodlama / Programlama</vt:lpstr>
      <vt:lpstr>PowerPoint Sunusu</vt:lpstr>
      <vt:lpstr>PowerPoint Sunusu</vt:lpstr>
      <vt:lpstr>PowerPoint Sunusu</vt:lpstr>
      <vt:lpstr>PowerPoint Sunusu</vt:lpstr>
      <vt:lpstr>PowerPoint Sunusu</vt:lpstr>
      <vt:lpstr>1 den 100 e kadar olan sayıların toplamını bulup sonucu ekrana yazan işlemin  algoritmasını ve akış diyagramını tasarlayınız( Döngüsel yapı)</vt:lpstr>
      <vt:lpstr>1 den 100 e kadar olan sayıların toplamını bulup sonucu ekrana yazan işlemin  algoritmasını ve akış diyagramını tasarlayınız</vt:lpstr>
      <vt:lpstr>20 kişilik bir sınıfın yaş ortalamasını hesaplayan akış şemasını oluşturunuz.</vt:lpstr>
      <vt:lpstr>20 kişilik bir sınıfın yaş ortalamasını hesaplayan akış şemasını oluşturunuz.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Ödev: Klavyeden girilen 2 sayıyı girilen seçeneğe göre 4 işlem yaptıran programın akış şemasını flowturkte oluşturunuz.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3.1.Problem Çözme Teknikleri</dc:title>
  <dc:creator>ahmet</dc:creator>
  <cp:lastModifiedBy>Müzeyyen</cp:lastModifiedBy>
  <cp:revision>80</cp:revision>
  <dcterms:created xsi:type="dcterms:W3CDTF">2017-10-29T12:23:57Z</dcterms:created>
  <dcterms:modified xsi:type="dcterms:W3CDTF">2021-01-04T20:37:25Z</dcterms:modified>
</cp:coreProperties>
</file>