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316" r:id="rId5"/>
    <p:sldId id="259" r:id="rId6"/>
    <p:sldId id="261" r:id="rId7"/>
    <p:sldId id="262" r:id="rId8"/>
    <p:sldId id="263" r:id="rId9"/>
    <p:sldId id="317" r:id="rId10"/>
    <p:sldId id="264" r:id="rId11"/>
    <p:sldId id="265" r:id="rId12"/>
    <p:sldId id="266" r:id="rId13"/>
    <p:sldId id="267" r:id="rId14"/>
    <p:sldId id="270" r:id="rId15"/>
    <p:sldId id="271" r:id="rId16"/>
    <p:sldId id="273" r:id="rId17"/>
    <p:sldId id="274" r:id="rId18"/>
    <p:sldId id="276" r:id="rId19"/>
    <p:sldId id="283" r:id="rId20"/>
    <p:sldId id="284" r:id="rId21"/>
    <p:sldId id="285" r:id="rId22"/>
    <p:sldId id="286" r:id="rId23"/>
    <p:sldId id="287"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Lst>
  <p:sldSz cx="18288000" cy="10287000"/>
  <p:notesSz cx="6858000" cy="9144000"/>
  <p:embeddedFontLst>
    <p:embeddedFont>
      <p:font typeface="Quicksand" panose="020B0604020202020204" charset="-94"/>
      <p:regular r:id="rId51"/>
    </p:embeddedFont>
    <p:embeddedFont>
      <p:font typeface="Zing Rust Base Rough" panose="020B0604020202020204" charset="-94"/>
      <p:regular r:id="rId52"/>
    </p:embeddedFont>
    <p:embeddedFont>
      <p:font typeface="Calibri" panose="020F0502020204030204" pitchFamily="34" charset="0"/>
      <p:regular r:id="rId53"/>
      <p:bold r:id="rId54"/>
      <p:italic r:id="rId55"/>
      <p:boldItalic r:id="rId56"/>
    </p:embeddedFont>
    <p:embeddedFont>
      <p:font typeface="Aileron" panose="020B0604020202020204" charset="-94"/>
      <p:regular r:id="rId57"/>
    </p:embeddedFont>
    <p:embeddedFont>
      <p:font typeface="Edo" panose="020B0604020202020204"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504"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rot="-10800000">
            <a:off x="8498881" y="-2779487"/>
            <a:ext cx="11721774" cy="10897396"/>
          </a:xfrm>
          <a:custGeom>
            <a:avLst/>
            <a:gdLst/>
            <a:ahLst/>
            <a:cxnLst/>
            <a:rect l="l" t="t" r="r" b="b"/>
            <a:pathLst>
              <a:path w="11721774" h="10897396">
                <a:moveTo>
                  <a:pt x="0" y="0"/>
                </a:moveTo>
                <a:lnTo>
                  <a:pt x="11721774" y="0"/>
                </a:lnTo>
                <a:lnTo>
                  <a:pt x="11721774" y="10897395"/>
                </a:lnTo>
                <a:lnTo>
                  <a:pt x="0" y="10897395"/>
                </a:lnTo>
                <a:lnTo>
                  <a:pt x="0" y="0"/>
                </a:lnTo>
                <a:close/>
              </a:path>
            </a:pathLst>
          </a:custGeom>
          <a:blipFill>
            <a:blip r:embed="rId2">
              <a:alphaModFix amt="43999"/>
              <a:extLst>
                <a:ext uri="{96DAC541-7B7A-43D3-8B79-37D633B846F1}">
                  <asvg:svgBlip xmlns:asvg="http://schemas.microsoft.com/office/drawing/2016/SVG/main" xmlns="" r:embed="rId3"/>
                </a:ext>
              </a:extLst>
            </a:blip>
            <a:stretch>
              <a:fillRect l="-67683" t="-14855" b="-70137"/>
            </a:stretch>
          </a:blipFill>
        </p:spPr>
      </p:sp>
      <p:grpSp>
        <p:nvGrpSpPr>
          <p:cNvPr id="4" name="Group 4"/>
          <p:cNvGrpSpPr/>
          <p:nvPr/>
        </p:nvGrpSpPr>
        <p:grpSpPr>
          <a:xfrm>
            <a:off x="1636462" y="4239413"/>
            <a:ext cx="14486783" cy="4495671"/>
            <a:chOff x="0" y="0"/>
            <a:chExt cx="19315711" cy="5994228"/>
          </a:xfrm>
        </p:grpSpPr>
        <p:sp>
          <p:nvSpPr>
            <p:cNvPr id="5" name="TextBox 5"/>
            <p:cNvSpPr txBox="1"/>
            <p:nvPr/>
          </p:nvSpPr>
          <p:spPr>
            <a:xfrm>
              <a:off x="36522" y="133350"/>
              <a:ext cx="19242667" cy="2433469"/>
            </a:xfrm>
            <a:prstGeom prst="rect">
              <a:avLst/>
            </a:prstGeom>
          </p:spPr>
          <p:txBody>
            <a:bodyPr lIns="0" tIns="0" rIns="0" bIns="0" rtlCol="0" anchor="t">
              <a:spAutoFit/>
            </a:bodyPr>
            <a:lstStyle/>
            <a:p>
              <a:pPr algn="ctr">
                <a:lnSpc>
                  <a:spcPts val="11001"/>
                </a:lnSpc>
              </a:pPr>
              <a:r>
                <a:rPr lang="en-US" sz="12645">
                  <a:solidFill>
                    <a:srgbClr val="FFFFFF"/>
                  </a:solidFill>
                  <a:latin typeface="Zing Rust Base Rough"/>
                  <a:ea typeface="Zing Rust Base Rough"/>
                  <a:cs typeface="Zing Rust Base Rough"/>
                  <a:sym typeface="Zing Rust Base Rough"/>
                </a:rPr>
                <a:t>bilişim teknolojileri</a:t>
              </a:r>
            </a:p>
          </p:txBody>
        </p:sp>
        <p:sp>
          <p:nvSpPr>
            <p:cNvPr id="6" name="TextBox 6"/>
            <p:cNvSpPr txBox="1"/>
            <p:nvPr/>
          </p:nvSpPr>
          <p:spPr>
            <a:xfrm>
              <a:off x="0" y="2086939"/>
              <a:ext cx="19315711" cy="3907289"/>
            </a:xfrm>
            <a:prstGeom prst="rect">
              <a:avLst/>
            </a:prstGeom>
          </p:spPr>
          <p:txBody>
            <a:bodyPr lIns="0" tIns="0" rIns="0" bIns="0" rtlCol="0" anchor="t">
              <a:spAutoFit/>
            </a:bodyPr>
            <a:lstStyle/>
            <a:p>
              <a:pPr algn="ctr">
                <a:lnSpc>
                  <a:spcPts val="18748"/>
                </a:lnSpc>
              </a:pPr>
              <a:r>
                <a:rPr lang="en-US" sz="23146" spc="-694">
                  <a:solidFill>
                    <a:srgbClr val="FF7828"/>
                  </a:solidFill>
                  <a:latin typeface="Edo"/>
                  <a:ea typeface="Edo"/>
                  <a:cs typeface="Edo"/>
                  <a:sym typeface="Edo"/>
                </a:rPr>
                <a:t>ve yazılım</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410894" y="628190"/>
            <a:ext cx="17466212" cy="3702050"/>
          </a:xfrm>
          <a:prstGeom prst="rect">
            <a:avLst/>
          </a:prstGeom>
        </p:spPr>
        <p:txBody>
          <a:bodyPr lIns="0" tIns="0" rIns="0" bIns="0" rtlCol="0" anchor="t">
            <a:spAutoFit/>
          </a:bodyPr>
          <a:lstStyle/>
          <a:p>
            <a:pPr algn="just">
              <a:lnSpc>
                <a:spcPts val="4900"/>
              </a:lnSpc>
              <a:spcBef>
                <a:spcPct val="0"/>
              </a:spcBef>
            </a:pPr>
            <a:r>
              <a:rPr lang="en-US" sz="3500">
                <a:solidFill>
                  <a:srgbClr val="C1FF72"/>
                </a:solidFill>
                <a:latin typeface="Aileron"/>
                <a:ea typeface="Aileron"/>
                <a:cs typeface="Aileron"/>
                <a:sym typeface="Aileron"/>
              </a:rPr>
              <a:t>6. Roket ve Füze Sistemleri</a:t>
            </a:r>
          </a:p>
          <a:p>
            <a:pPr algn="just">
              <a:lnSpc>
                <a:spcPts val="4900"/>
              </a:lnSpc>
              <a:spcBef>
                <a:spcPct val="0"/>
              </a:spcBef>
            </a:pPr>
            <a:r>
              <a:rPr lang="en-US" sz="3500">
                <a:solidFill>
                  <a:srgbClr val="FFFFFF"/>
                </a:solidFill>
                <a:latin typeface="Aileron"/>
                <a:ea typeface="Aileron"/>
                <a:cs typeface="Aileron"/>
                <a:sym typeface="Aileron"/>
              </a:rPr>
              <a:t>Hisar ve Atmaca Füze Sistemleri: Türkiye'nin milli savunma projeleri arasında yer alan bu sistemler, kara ve deniz hedeflerine yönelik geliştirilen füzeler ve hava savunma sistemleridir. Bu sistemler, Türkiye'nin savunma kapasitesini artırmak ve dışa bağımlılığı azaltmak amacıyla tasarlanmıştır.</a:t>
            </a:r>
          </a:p>
          <a:p>
            <a:pPr algn="just">
              <a:lnSpc>
                <a:spcPts val="4900"/>
              </a:lnSpc>
              <a:spcBef>
                <a:spcPct val="0"/>
              </a:spcBef>
            </a:pPr>
            <a:endParaRPr lang="en-US" sz="3500">
              <a:solidFill>
                <a:srgbClr val="FFFFFF"/>
              </a:solidFill>
              <a:latin typeface="Aileron"/>
              <a:ea typeface="Aileron"/>
              <a:cs typeface="Aileron"/>
              <a:sym typeface="Aileron"/>
            </a:endParaRPr>
          </a:p>
        </p:txBody>
      </p:sp>
      <p:grpSp>
        <p:nvGrpSpPr>
          <p:cNvPr id="3" name="Group 3"/>
          <p:cNvGrpSpPr/>
          <p:nvPr/>
        </p:nvGrpSpPr>
        <p:grpSpPr>
          <a:xfrm>
            <a:off x="7102155" y="3450479"/>
            <a:ext cx="10774951" cy="6273605"/>
            <a:chOff x="0" y="0"/>
            <a:chExt cx="1395988" cy="812800"/>
          </a:xfrm>
        </p:grpSpPr>
        <p:sp>
          <p:nvSpPr>
            <p:cNvPr id="4" name="Freeform 4"/>
            <p:cNvSpPr/>
            <p:nvPr/>
          </p:nvSpPr>
          <p:spPr>
            <a:xfrm>
              <a:off x="0" y="0"/>
              <a:ext cx="1395988" cy="812800"/>
            </a:xfrm>
            <a:custGeom>
              <a:avLst/>
              <a:gdLst/>
              <a:ahLst/>
              <a:cxnLst/>
              <a:rect l="l" t="t" r="r" b="b"/>
              <a:pathLst>
                <a:path w="1395988" h="812800">
                  <a:moveTo>
                    <a:pt x="16526" y="0"/>
                  </a:moveTo>
                  <a:lnTo>
                    <a:pt x="1379463" y="0"/>
                  </a:lnTo>
                  <a:cubicBezTo>
                    <a:pt x="1383846" y="0"/>
                    <a:pt x="1388049" y="1741"/>
                    <a:pt x="1391148" y="4840"/>
                  </a:cubicBezTo>
                  <a:cubicBezTo>
                    <a:pt x="1394247" y="7939"/>
                    <a:pt x="1395988" y="12143"/>
                    <a:pt x="1395988" y="16526"/>
                  </a:cubicBezTo>
                  <a:lnTo>
                    <a:pt x="1395988" y="796274"/>
                  </a:lnTo>
                  <a:cubicBezTo>
                    <a:pt x="1395988" y="800657"/>
                    <a:pt x="1394247" y="804861"/>
                    <a:pt x="1391148" y="807960"/>
                  </a:cubicBezTo>
                  <a:cubicBezTo>
                    <a:pt x="1388049" y="811059"/>
                    <a:pt x="1383846" y="812800"/>
                    <a:pt x="1379463" y="812800"/>
                  </a:cubicBezTo>
                  <a:lnTo>
                    <a:pt x="16526" y="812800"/>
                  </a:lnTo>
                  <a:cubicBezTo>
                    <a:pt x="12143" y="812800"/>
                    <a:pt x="7939" y="811059"/>
                    <a:pt x="4840" y="807960"/>
                  </a:cubicBezTo>
                  <a:cubicBezTo>
                    <a:pt x="1741" y="804861"/>
                    <a:pt x="0" y="800657"/>
                    <a:pt x="0" y="796274"/>
                  </a:cubicBezTo>
                  <a:lnTo>
                    <a:pt x="0" y="16526"/>
                  </a:lnTo>
                  <a:cubicBezTo>
                    <a:pt x="0" y="12143"/>
                    <a:pt x="1741" y="7939"/>
                    <a:pt x="4840" y="4840"/>
                  </a:cubicBezTo>
                  <a:cubicBezTo>
                    <a:pt x="7939" y="1741"/>
                    <a:pt x="12143" y="0"/>
                    <a:pt x="16526" y="0"/>
                  </a:cubicBezTo>
                  <a:close/>
                </a:path>
              </a:pathLst>
            </a:custGeom>
            <a:blipFill>
              <a:blip r:embed="rId2"/>
              <a:stretch>
                <a:fillRect l="-1817" r="-1817"/>
              </a:stretch>
            </a:blipFill>
          </p:spPr>
        </p:sp>
      </p:grpSp>
      <p:sp>
        <p:nvSpPr>
          <p:cNvPr id="5" name="TextBox 5"/>
          <p:cNvSpPr txBox="1"/>
          <p:nvPr/>
        </p:nvSpPr>
        <p:spPr>
          <a:xfrm>
            <a:off x="190595" y="9904276"/>
            <a:ext cx="88404"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7</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616341" y="671897"/>
            <a:ext cx="17055318" cy="5559425"/>
          </a:xfrm>
          <a:prstGeom prst="rect">
            <a:avLst/>
          </a:prstGeom>
        </p:spPr>
        <p:txBody>
          <a:bodyPr lIns="0" tIns="0" rIns="0" bIns="0" rtlCol="0" anchor="t">
            <a:spAutoFit/>
          </a:bodyPr>
          <a:lstStyle/>
          <a:p>
            <a:pPr algn="just">
              <a:lnSpc>
                <a:spcPts val="4900"/>
              </a:lnSpc>
              <a:spcBef>
                <a:spcPct val="0"/>
              </a:spcBef>
            </a:pPr>
            <a:r>
              <a:rPr lang="en-US" sz="3500">
                <a:solidFill>
                  <a:srgbClr val="C1FF72"/>
                </a:solidFill>
                <a:latin typeface="Aileron"/>
                <a:ea typeface="Aileron"/>
                <a:cs typeface="Aileron"/>
                <a:sym typeface="Aileron"/>
              </a:rPr>
              <a:t>7. Yerli Yazılımlar ve Siber Güvenlik Araçları</a:t>
            </a:r>
          </a:p>
          <a:p>
            <a:pPr algn="just">
              <a:lnSpc>
                <a:spcPts val="4900"/>
              </a:lnSpc>
              <a:spcBef>
                <a:spcPct val="0"/>
              </a:spcBef>
            </a:pPr>
            <a:r>
              <a:rPr lang="en-US" sz="3500">
                <a:solidFill>
                  <a:srgbClr val="FFFFFF"/>
                </a:solidFill>
                <a:latin typeface="Aileron"/>
                <a:ea typeface="Aileron"/>
                <a:cs typeface="Aileron"/>
                <a:sym typeface="Aileron"/>
              </a:rPr>
              <a:t>HAVELSAN ve ASELSAN Yazılımları: Bu firmalar, Türkiye'nin savunma ve güvenlik alanında kullandığı yerli yazılımları geliştirmektedir. Siber güvenlik, komuta kontrol sistemleri, simülasyon teknolojileri ve askeri yazılımlar gibi alanlarda önemli projelere imza atılmaktadır.</a:t>
            </a:r>
          </a:p>
          <a:p>
            <a:pPr algn="just">
              <a:lnSpc>
                <a:spcPts val="4900"/>
              </a:lnSpc>
              <a:spcBef>
                <a:spcPct val="0"/>
              </a:spcBef>
            </a:pPr>
            <a:endParaRPr lang="en-US" sz="3500">
              <a:solidFill>
                <a:srgbClr val="FFFFFF"/>
              </a:solidFill>
              <a:latin typeface="Aileron"/>
              <a:ea typeface="Aileron"/>
              <a:cs typeface="Aileron"/>
              <a:sym typeface="Aileron"/>
            </a:endParaRPr>
          </a:p>
          <a:p>
            <a:pPr algn="just">
              <a:lnSpc>
                <a:spcPts val="4900"/>
              </a:lnSpc>
              <a:spcBef>
                <a:spcPct val="0"/>
              </a:spcBef>
            </a:pPr>
            <a:r>
              <a:rPr lang="en-US" sz="3500">
                <a:solidFill>
                  <a:srgbClr val="FFFFFF"/>
                </a:solidFill>
                <a:latin typeface="Aileron"/>
                <a:ea typeface="Aileron"/>
                <a:cs typeface="Aileron"/>
                <a:sym typeface="Aileron"/>
              </a:rPr>
              <a:t>Bu projeler ve teknolojik araçlar, Türkiye'nin bilim ve teknoloji alanında geldiği noktayı gösterirken, gelecekteki bilimsel ve teknolojik atılımlar için de bir temel oluşturmaktadır.</a:t>
            </a:r>
          </a:p>
        </p:txBody>
      </p:sp>
      <p:grpSp>
        <p:nvGrpSpPr>
          <p:cNvPr id="3" name="Group 3"/>
          <p:cNvGrpSpPr/>
          <p:nvPr/>
        </p:nvGrpSpPr>
        <p:grpSpPr>
          <a:xfrm>
            <a:off x="9559988" y="5734116"/>
            <a:ext cx="7407281" cy="4312814"/>
            <a:chOff x="0" y="0"/>
            <a:chExt cx="1395988" cy="812800"/>
          </a:xfrm>
        </p:grpSpPr>
        <p:sp>
          <p:nvSpPr>
            <p:cNvPr id="4" name="Freeform 4"/>
            <p:cNvSpPr/>
            <p:nvPr/>
          </p:nvSpPr>
          <p:spPr>
            <a:xfrm>
              <a:off x="0" y="0"/>
              <a:ext cx="1395988" cy="812800"/>
            </a:xfrm>
            <a:custGeom>
              <a:avLst/>
              <a:gdLst/>
              <a:ahLst/>
              <a:cxnLst/>
              <a:rect l="l" t="t" r="r" b="b"/>
              <a:pathLst>
                <a:path w="1395988" h="812800">
                  <a:moveTo>
                    <a:pt x="24039" y="0"/>
                  </a:moveTo>
                  <a:lnTo>
                    <a:pt x="1371949" y="0"/>
                  </a:lnTo>
                  <a:cubicBezTo>
                    <a:pt x="1378325" y="0"/>
                    <a:pt x="1384439" y="2533"/>
                    <a:pt x="1388948" y="7041"/>
                  </a:cubicBezTo>
                  <a:cubicBezTo>
                    <a:pt x="1393456" y="11549"/>
                    <a:pt x="1395988" y="17664"/>
                    <a:pt x="1395988" y="24039"/>
                  </a:cubicBezTo>
                  <a:lnTo>
                    <a:pt x="1395988" y="788761"/>
                  </a:lnTo>
                  <a:cubicBezTo>
                    <a:pt x="1395988" y="795136"/>
                    <a:pt x="1393456" y="801251"/>
                    <a:pt x="1388948" y="805759"/>
                  </a:cubicBezTo>
                  <a:cubicBezTo>
                    <a:pt x="1384439" y="810267"/>
                    <a:pt x="1378325" y="812800"/>
                    <a:pt x="1371949" y="812800"/>
                  </a:cubicBezTo>
                  <a:lnTo>
                    <a:pt x="24039" y="812800"/>
                  </a:lnTo>
                  <a:cubicBezTo>
                    <a:pt x="17664" y="812800"/>
                    <a:pt x="11549" y="810267"/>
                    <a:pt x="7041" y="805759"/>
                  </a:cubicBezTo>
                  <a:cubicBezTo>
                    <a:pt x="2533" y="801251"/>
                    <a:pt x="0" y="795136"/>
                    <a:pt x="0" y="788761"/>
                  </a:cubicBezTo>
                  <a:lnTo>
                    <a:pt x="0" y="24039"/>
                  </a:lnTo>
                  <a:cubicBezTo>
                    <a:pt x="0" y="17664"/>
                    <a:pt x="2533" y="11549"/>
                    <a:pt x="7041" y="7041"/>
                  </a:cubicBezTo>
                  <a:cubicBezTo>
                    <a:pt x="11549" y="2533"/>
                    <a:pt x="17664" y="0"/>
                    <a:pt x="24039" y="0"/>
                  </a:cubicBezTo>
                  <a:close/>
                </a:path>
              </a:pathLst>
            </a:custGeom>
            <a:blipFill>
              <a:blip r:embed="rId2"/>
              <a:stretch>
                <a:fillRect t="-1681" b="-1681"/>
              </a:stretch>
            </a:blipFill>
          </p:spPr>
        </p:sp>
      </p:grpSp>
      <p:sp>
        <p:nvSpPr>
          <p:cNvPr id="5" name="TextBox 5"/>
          <p:cNvSpPr txBox="1"/>
          <p:nvPr/>
        </p:nvSpPr>
        <p:spPr>
          <a:xfrm>
            <a:off x="190595" y="9904276"/>
            <a:ext cx="88404"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8</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49471" y="161274"/>
            <a:ext cx="17730358" cy="9425657"/>
          </a:xfrm>
          <a:prstGeom prst="rect">
            <a:avLst/>
          </a:prstGeom>
        </p:spPr>
        <p:txBody>
          <a:bodyPr lIns="0" tIns="0" rIns="0" bIns="0" rtlCol="0" anchor="t">
            <a:spAutoFit/>
          </a:bodyPr>
          <a:lstStyle/>
          <a:p>
            <a:pPr algn="just">
              <a:lnSpc>
                <a:spcPts val="4900"/>
              </a:lnSpc>
              <a:spcBef>
                <a:spcPct val="0"/>
              </a:spcBef>
            </a:pPr>
            <a:r>
              <a:rPr lang="en-US" sz="3500" dirty="0" err="1">
                <a:solidFill>
                  <a:srgbClr val="FFFFFF"/>
                </a:solidFill>
                <a:latin typeface="Aileron"/>
                <a:ea typeface="Aileron"/>
                <a:cs typeface="Aileron"/>
                <a:sym typeface="Aileron"/>
              </a:rPr>
              <a:t>Ülkemizde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yaygın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olarak</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kullanılan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bilişim</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teknolojisi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cihazlarının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tarihsel</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gelişimi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teknoloji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alanındaki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ilerlemelerle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paralel</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bir</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şekilde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evrim</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geçirmiştir</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İşte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bu</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cihazların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gelişimi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ve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günümüzde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üretilen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yerli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otomobilin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mekanik</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sistem</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araçlarıyla</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ilgili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bilgilendirme</a:t>
            </a:r>
            <a:r>
              <a:rPr lang="en-US" sz="3500" dirty="0">
                <a:solidFill>
                  <a:srgbClr val="FFFFFF"/>
                </a:solidFill>
                <a:latin typeface="Aileron"/>
                <a:ea typeface="Aileron"/>
                <a:cs typeface="Aileron"/>
                <a:sym typeface="Aileron"/>
              </a:rPr>
              <a:t>:</a:t>
            </a:r>
          </a:p>
          <a:p>
            <a:pPr algn="just">
              <a:lnSpc>
                <a:spcPts val="4900"/>
              </a:lnSpc>
              <a:spcBef>
                <a:spcPct val="0"/>
              </a:spcBef>
            </a:pPr>
            <a:endParaRPr lang="en-US" sz="3500" dirty="0">
              <a:solidFill>
                <a:srgbClr val="FFFFFF"/>
              </a:solidFill>
              <a:latin typeface="Aileron"/>
              <a:ea typeface="Aileron"/>
              <a:cs typeface="Aileron"/>
              <a:sym typeface="Aileron"/>
            </a:endParaRPr>
          </a:p>
          <a:p>
            <a:pPr algn="just">
              <a:lnSpc>
                <a:spcPts val="4900"/>
              </a:lnSpc>
              <a:spcBef>
                <a:spcPct val="0"/>
              </a:spcBef>
            </a:pPr>
            <a:r>
              <a:rPr lang="en-US" sz="3500" dirty="0">
                <a:solidFill>
                  <a:srgbClr val="5CE1E6"/>
                </a:solidFill>
                <a:latin typeface="Aileron"/>
                <a:ea typeface="Aileron"/>
                <a:cs typeface="Aileron"/>
                <a:sym typeface="Aileron"/>
              </a:rPr>
              <a:t>1. </a:t>
            </a:r>
            <a:r>
              <a:rPr lang="en-US" sz="3500" dirty="0" err="1">
                <a:solidFill>
                  <a:srgbClr val="5CE1E6"/>
                </a:solidFill>
                <a:latin typeface="Aileron"/>
                <a:ea typeface="Aileron"/>
                <a:cs typeface="Aileron"/>
                <a:sym typeface="Aileron"/>
              </a:rPr>
              <a:t>Bilgisayar</a:t>
            </a:r>
            <a:endParaRPr lang="en-US" sz="3500" dirty="0">
              <a:solidFill>
                <a:srgbClr val="5CE1E6"/>
              </a:solidFill>
              <a:latin typeface="Aileron"/>
              <a:ea typeface="Aileron"/>
              <a:cs typeface="Aileron"/>
              <a:sym typeface="Aileron"/>
            </a:endParaRPr>
          </a:p>
          <a:p>
            <a:pPr algn="just">
              <a:lnSpc>
                <a:spcPts val="4900"/>
              </a:lnSpc>
              <a:spcBef>
                <a:spcPct val="0"/>
              </a:spcBef>
            </a:pPr>
            <a:r>
              <a:rPr lang="en-US" sz="3500" dirty="0" err="1">
                <a:solidFill>
                  <a:srgbClr val="FFFFFF"/>
                </a:solidFill>
                <a:latin typeface="Aileron"/>
                <a:ea typeface="Aileron"/>
                <a:cs typeface="Aileron"/>
                <a:sym typeface="Aileron"/>
              </a:rPr>
              <a:t>Tarihsel</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Gelişim</a:t>
            </a:r>
            <a:r>
              <a:rPr lang="en-US" sz="3500" dirty="0">
                <a:solidFill>
                  <a:srgbClr val="FFFFFF"/>
                </a:solidFill>
                <a:latin typeface="Aileron"/>
                <a:ea typeface="Aileron"/>
                <a:cs typeface="Aileron"/>
                <a:sym typeface="Aileron"/>
              </a:rPr>
              <a:t>: </a:t>
            </a:r>
            <a:r>
              <a:rPr lang="tr-TR" sz="3600" dirty="0">
                <a:solidFill>
                  <a:schemeClr val="bg1"/>
                </a:solidFill>
              </a:rPr>
              <a:t>1970’ler:Türkiye’de bilgisayarların yaygınlaşması 1970’li yıllarda başladı. İlk kullanılan bilgisayarlar genellikle kamu kurumları ve büyük şirketler için ithal edilen ana </a:t>
            </a:r>
            <a:r>
              <a:rPr lang="tr-TR" sz="3600" dirty="0">
                <a:solidFill>
                  <a:schemeClr val="bg1"/>
                </a:solidFill>
              </a:rPr>
              <a:t>bilgisayarlardı. </a:t>
            </a:r>
            <a:r>
              <a:rPr lang="tr-TR" sz="3600" dirty="0">
                <a:solidFill>
                  <a:schemeClr val="bg1"/>
                </a:solidFill>
              </a:rPr>
              <a:t>Bu dönemde IBM gibi büyük firmaların bilgisayarları yaygın olarak </a:t>
            </a:r>
            <a:r>
              <a:rPr lang="tr-TR" sz="3600" dirty="0">
                <a:solidFill>
                  <a:schemeClr val="bg1"/>
                </a:solidFill>
              </a:rPr>
              <a:t>kullanılıyordu</a:t>
            </a:r>
            <a:r>
              <a:rPr lang="tr-TR" sz="3600" dirty="0" smtClean="0">
                <a:solidFill>
                  <a:schemeClr val="bg1"/>
                </a:solidFill>
              </a:rPr>
              <a:t>.</a:t>
            </a:r>
          </a:p>
          <a:p>
            <a:pPr algn="just">
              <a:lnSpc>
                <a:spcPts val="4900"/>
              </a:lnSpc>
              <a:spcBef>
                <a:spcPct val="0"/>
              </a:spcBef>
            </a:pPr>
            <a:endParaRPr lang="tr-TR" sz="3600" dirty="0">
              <a:solidFill>
                <a:schemeClr val="bg1"/>
              </a:solidFill>
            </a:endParaRPr>
          </a:p>
          <a:p>
            <a:pPr algn="just">
              <a:lnSpc>
                <a:spcPts val="4900"/>
              </a:lnSpc>
              <a:spcBef>
                <a:spcPct val="0"/>
              </a:spcBef>
            </a:pPr>
            <a:r>
              <a:rPr lang="tr-TR" sz="3600" dirty="0">
                <a:solidFill>
                  <a:schemeClr val="bg1"/>
                </a:solidFill>
              </a:rPr>
              <a:t>1980’ler:Kişisel bilgisayarlar (PC) Türkiye’ye girmeye başladı. </a:t>
            </a:r>
            <a:r>
              <a:rPr lang="tr-TR" sz="3600" dirty="0">
                <a:solidFill>
                  <a:schemeClr val="bg1"/>
                </a:solidFill>
              </a:rPr>
              <a:t>Bu dönem, aynı zamanda </a:t>
            </a:r>
            <a:r>
              <a:rPr lang="tr-TR" sz="3600" dirty="0" smtClean="0">
                <a:solidFill>
                  <a:schemeClr val="bg1"/>
                </a:solidFill>
              </a:rPr>
              <a:t>bilgisayar </a:t>
            </a:r>
            <a:r>
              <a:rPr lang="tr-TR" sz="3600" dirty="0" smtClean="0"/>
              <a:t> </a:t>
            </a:r>
            <a:r>
              <a:rPr lang="tr-TR" sz="3600" dirty="0">
                <a:solidFill>
                  <a:schemeClr val="bg1"/>
                </a:solidFill>
              </a:rPr>
              <a:t>mühendisliği gibi yeni meslek dallarının da doğduğu bir dönemdir</a:t>
            </a:r>
            <a:r>
              <a:rPr lang="tr-TR" sz="3600" dirty="0" smtClean="0">
                <a:solidFill>
                  <a:schemeClr val="bg1"/>
                </a:solidFill>
              </a:rPr>
              <a:t>.</a:t>
            </a:r>
          </a:p>
          <a:p>
            <a:pPr algn="just">
              <a:lnSpc>
                <a:spcPts val="4900"/>
              </a:lnSpc>
              <a:spcBef>
                <a:spcPct val="0"/>
              </a:spcBef>
            </a:pPr>
            <a:endParaRPr lang="tr-TR" sz="3600" dirty="0" smtClean="0">
              <a:solidFill>
                <a:schemeClr val="bg1"/>
              </a:solidFill>
            </a:endParaRPr>
          </a:p>
          <a:p>
            <a:pPr algn="just">
              <a:lnSpc>
                <a:spcPts val="4900"/>
              </a:lnSpc>
              <a:spcBef>
                <a:spcPct val="0"/>
              </a:spcBef>
            </a:pPr>
            <a:r>
              <a:rPr lang="tr-TR" sz="3600" dirty="0">
                <a:solidFill>
                  <a:schemeClr val="bg1"/>
                </a:solidFill>
              </a:rPr>
              <a:t>1990’lar:Bilgisayarlar daha da yaygınlaştı ve evlere girmeye başladı. </a:t>
            </a:r>
            <a:r>
              <a:rPr lang="tr-TR" sz="3600" dirty="0">
                <a:solidFill>
                  <a:schemeClr val="bg1"/>
                </a:solidFill>
              </a:rPr>
              <a:t>Özellikle Windows işletim sistemi bu dönemde yaygın olarak </a:t>
            </a:r>
            <a:r>
              <a:rPr lang="tr-TR" sz="3600" dirty="0" smtClean="0">
                <a:solidFill>
                  <a:schemeClr val="bg1"/>
                </a:solidFill>
              </a:rPr>
              <a:t>kullanıldı.</a:t>
            </a:r>
            <a:endParaRPr lang="en-US" sz="3600" dirty="0">
              <a:solidFill>
                <a:schemeClr val="bg1"/>
              </a:solidFill>
              <a:sym typeface="Aileron"/>
            </a:endParaRPr>
          </a:p>
        </p:txBody>
      </p:sp>
      <p:sp>
        <p:nvSpPr>
          <p:cNvPr id="3" name="TextBox 3"/>
          <p:cNvSpPr txBox="1"/>
          <p:nvPr/>
        </p:nvSpPr>
        <p:spPr>
          <a:xfrm>
            <a:off x="190595" y="9904276"/>
            <a:ext cx="88404"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9</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175949"/>
            <a:ext cx="17730358" cy="10054034"/>
          </a:xfrm>
          <a:prstGeom prst="rect">
            <a:avLst/>
          </a:prstGeom>
        </p:spPr>
        <p:txBody>
          <a:bodyPr lIns="0" tIns="0" rIns="0" bIns="0" rtlCol="0" anchor="t">
            <a:spAutoFit/>
          </a:bodyPr>
          <a:lstStyle/>
          <a:p>
            <a:pPr algn="just">
              <a:lnSpc>
                <a:spcPts val="4900"/>
              </a:lnSpc>
              <a:spcBef>
                <a:spcPct val="0"/>
              </a:spcBef>
            </a:pPr>
            <a:r>
              <a:rPr lang="en-US" sz="3500" dirty="0">
                <a:solidFill>
                  <a:srgbClr val="5CE1E6"/>
                </a:solidFill>
                <a:latin typeface="Aileron"/>
                <a:ea typeface="Aileron"/>
                <a:cs typeface="Aileron"/>
                <a:sym typeface="Aileron"/>
              </a:rPr>
              <a:t>2. </a:t>
            </a:r>
            <a:r>
              <a:rPr lang="en-US" sz="3500" dirty="0" err="1">
                <a:solidFill>
                  <a:srgbClr val="5CE1E6"/>
                </a:solidFill>
                <a:latin typeface="Aileron"/>
                <a:ea typeface="Aileron"/>
                <a:cs typeface="Aileron"/>
                <a:sym typeface="Aileron"/>
              </a:rPr>
              <a:t>Telefon</a:t>
            </a:r>
            <a:endParaRPr lang="en-US" sz="3500" dirty="0">
              <a:solidFill>
                <a:srgbClr val="FFFFFF"/>
              </a:solidFill>
              <a:latin typeface="Aileron"/>
              <a:ea typeface="Aileron"/>
              <a:cs typeface="Aileron"/>
              <a:sym typeface="Aileron"/>
            </a:endParaRPr>
          </a:p>
          <a:p>
            <a:pPr algn="just">
              <a:lnSpc>
                <a:spcPts val="4900"/>
              </a:lnSpc>
              <a:spcBef>
                <a:spcPct val="0"/>
              </a:spcBef>
            </a:pPr>
            <a:r>
              <a:rPr lang="tr-TR" sz="3500" dirty="0">
                <a:solidFill>
                  <a:srgbClr val="FFFFFF"/>
                </a:solidFill>
                <a:latin typeface="Aileron"/>
                <a:ea typeface="Aileron"/>
                <a:cs typeface="Aileron"/>
              </a:rPr>
              <a:t>1970’ler:Türkiye’de ilk telefon santralleri manuel olarak çalışıyordu. </a:t>
            </a:r>
            <a:r>
              <a:rPr lang="tr-TR" sz="3500" dirty="0">
                <a:solidFill>
                  <a:srgbClr val="FFFFFF"/>
                </a:solidFill>
                <a:latin typeface="Aileron"/>
                <a:ea typeface="Aileron"/>
                <a:cs typeface="Aileron"/>
              </a:rPr>
              <a:t>Otomatik santrallerin devreye girmesiyle telefon kullanımında artış </a:t>
            </a:r>
            <a:r>
              <a:rPr lang="tr-TR" sz="3500" dirty="0" smtClean="0">
                <a:solidFill>
                  <a:srgbClr val="FFFFFF"/>
                </a:solidFill>
                <a:latin typeface="Aileron"/>
                <a:ea typeface="Aileron"/>
                <a:cs typeface="Aileron"/>
              </a:rPr>
              <a:t>yaşandı</a:t>
            </a:r>
          </a:p>
          <a:p>
            <a:pPr algn="just">
              <a:lnSpc>
                <a:spcPts val="4900"/>
              </a:lnSpc>
              <a:spcBef>
                <a:spcPct val="0"/>
              </a:spcBef>
            </a:pPr>
            <a:endParaRPr lang="tr-TR" sz="3500" dirty="0">
              <a:solidFill>
                <a:srgbClr val="FFFFFF"/>
              </a:solidFill>
              <a:latin typeface="Aileron"/>
              <a:ea typeface="Aileron"/>
              <a:cs typeface="Aileron"/>
            </a:endParaRPr>
          </a:p>
          <a:p>
            <a:pPr algn="just">
              <a:lnSpc>
                <a:spcPts val="4900"/>
              </a:lnSpc>
              <a:spcBef>
                <a:spcPct val="0"/>
              </a:spcBef>
            </a:pPr>
            <a:r>
              <a:rPr lang="tr-TR" sz="3500" dirty="0">
                <a:solidFill>
                  <a:srgbClr val="FFFFFF"/>
                </a:solidFill>
                <a:latin typeface="Aileron"/>
                <a:ea typeface="Aileron"/>
                <a:cs typeface="Aileron"/>
              </a:rPr>
              <a:t>1980’ler: Türkiye’de ev telefonları yaygınlaşmaya başladı. </a:t>
            </a:r>
            <a:r>
              <a:rPr lang="tr-TR" sz="3500" dirty="0">
                <a:solidFill>
                  <a:srgbClr val="FFFFFF"/>
                </a:solidFill>
                <a:latin typeface="Aileron"/>
                <a:ea typeface="Aileron"/>
                <a:cs typeface="Aileron"/>
              </a:rPr>
              <a:t>Özellikle çevirmeli telefonlar iletişimin en önemli unsuru haline geldi</a:t>
            </a:r>
            <a:r>
              <a:rPr lang="tr-TR" sz="3500" dirty="0" smtClean="0">
                <a:solidFill>
                  <a:srgbClr val="FFFFFF"/>
                </a:solidFill>
                <a:latin typeface="Aileron"/>
                <a:ea typeface="Aileron"/>
                <a:cs typeface="Aileron"/>
              </a:rPr>
              <a:t>.</a:t>
            </a:r>
            <a:endParaRPr lang="tr-TR" sz="3500" dirty="0">
              <a:solidFill>
                <a:srgbClr val="FFFFFF"/>
              </a:solidFill>
              <a:latin typeface="Aileron"/>
              <a:ea typeface="Aileron"/>
              <a:cs typeface="Aileron"/>
            </a:endParaRPr>
          </a:p>
          <a:p>
            <a:pPr algn="just">
              <a:lnSpc>
                <a:spcPts val="4900"/>
              </a:lnSpc>
              <a:spcBef>
                <a:spcPct val="0"/>
              </a:spcBef>
            </a:pPr>
            <a:r>
              <a:rPr lang="tr-TR" sz="3500" dirty="0">
                <a:solidFill>
                  <a:srgbClr val="FFFFFF"/>
                </a:solidFill>
                <a:latin typeface="Aileron"/>
                <a:ea typeface="Aileron"/>
                <a:cs typeface="Aileron"/>
              </a:rPr>
              <a:t>1990’lar: Ev telefonları tuşlu hale gelmeye başladı. Cep telefonları Türkiye’ye girmeye başladı. </a:t>
            </a:r>
            <a:r>
              <a:rPr lang="tr-TR" sz="3500" dirty="0">
                <a:solidFill>
                  <a:srgbClr val="FFFFFF"/>
                </a:solidFill>
                <a:latin typeface="Aileron"/>
                <a:ea typeface="Aileron"/>
                <a:cs typeface="Aileron"/>
              </a:rPr>
              <a:t>İlk cep telefonları oldukça büyük ve ağır cihazlardı, ancak kısa sürede boyutları küçülüp daha kullanışlı hale </a:t>
            </a:r>
            <a:r>
              <a:rPr lang="tr-TR" sz="3500" dirty="0" smtClean="0">
                <a:solidFill>
                  <a:srgbClr val="FFFFFF"/>
                </a:solidFill>
                <a:latin typeface="Aileron"/>
                <a:ea typeface="Aileron"/>
                <a:cs typeface="Aileron"/>
              </a:rPr>
              <a:t>geldiler</a:t>
            </a:r>
          </a:p>
          <a:p>
            <a:pPr algn="just">
              <a:lnSpc>
                <a:spcPts val="4900"/>
              </a:lnSpc>
              <a:spcBef>
                <a:spcPct val="0"/>
              </a:spcBef>
            </a:pPr>
            <a:endParaRPr lang="tr-TR" sz="3500" dirty="0">
              <a:solidFill>
                <a:srgbClr val="FFFFFF"/>
              </a:solidFill>
              <a:latin typeface="Aileron"/>
              <a:ea typeface="Aileron"/>
              <a:cs typeface="Aileron"/>
            </a:endParaRPr>
          </a:p>
          <a:p>
            <a:pPr algn="just">
              <a:lnSpc>
                <a:spcPts val="4900"/>
              </a:lnSpc>
              <a:spcBef>
                <a:spcPct val="0"/>
              </a:spcBef>
            </a:pPr>
            <a:r>
              <a:rPr lang="tr-TR" sz="3500" dirty="0">
                <a:solidFill>
                  <a:srgbClr val="FFFFFF"/>
                </a:solidFill>
                <a:latin typeface="Aileron"/>
                <a:ea typeface="Aileron"/>
                <a:cs typeface="Aileron"/>
              </a:rPr>
              <a:t>2000’ler: GSM operatörleri aracılığıyla cep telefonları yaygınlaştı. </a:t>
            </a:r>
            <a:r>
              <a:rPr lang="tr-TR" sz="3500" dirty="0">
                <a:solidFill>
                  <a:srgbClr val="FFFFFF"/>
                </a:solidFill>
                <a:latin typeface="Aileron"/>
                <a:ea typeface="Aileron"/>
                <a:cs typeface="Aileron"/>
              </a:rPr>
              <a:t>Türkiye’de ilk cep telefonları Nokia, Motorola gibi markalar tarafından üretilen </a:t>
            </a:r>
            <a:r>
              <a:rPr lang="tr-TR" sz="3500" dirty="0" smtClean="0">
                <a:solidFill>
                  <a:srgbClr val="FFFFFF"/>
                </a:solidFill>
                <a:latin typeface="Aileron"/>
                <a:ea typeface="Aileron"/>
                <a:cs typeface="Aileron"/>
              </a:rPr>
              <a:t>cihazlardı.</a:t>
            </a:r>
          </a:p>
          <a:p>
            <a:pPr algn="just">
              <a:lnSpc>
                <a:spcPts val="4900"/>
              </a:lnSpc>
              <a:spcBef>
                <a:spcPct val="0"/>
              </a:spcBef>
            </a:pPr>
            <a:endParaRPr lang="tr-TR" sz="3500" dirty="0">
              <a:solidFill>
                <a:srgbClr val="FFFFFF"/>
              </a:solidFill>
              <a:latin typeface="Aileron"/>
              <a:ea typeface="Aileron"/>
              <a:cs typeface="Aileron"/>
            </a:endParaRPr>
          </a:p>
          <a:p>
            <a:pPr algn="just">
              <a:lnSpc>
                <a:spcPts val="4900"/>
              </a:lnSpc>
              <a:spcBef>
                <a:spcPct val="0"/>
              </a:spcBef>
            </a:pPr>
            <a:r>
              <a:rPr lang="tr-TR" sz="3500" dirty="0">
                <a:solidFill>
                  <a:srgbClr val="FFFFFF"/>
                </a:solidFill>
                <a:latin typeface="Aileron"/>
                <a:ea typeface="Aileron"/>
                <a:cs typeface="Aileron"/>
              </a:rPr>
              <a:t>2010’lar ve </a:t>
            </a:r>
            <a:r>
              <a:rPr lang="tr-TR" sz="3500" dirty="0" err="1">
                <a:solidFill>
                  <a:srgbClr val="FFFFFF"/>
                </a:solidFill>
                <a:latin typeface="Aileron"/>
                <a:ea typeface="Aileron"/>
                <a:cs typeface="Aileron"/>
              </a:rPr>
              <a:t>sonrası:Akıllı</a:t>
            </a:r>
            <a:r>
              <a:rPr lang="tr-TR" sz="3500" dirty="0">
                <a:solidFill>
                  <a:srgbClr val="FFFFFF"/>
                </a:solidFill>
                <a:latin typeface="Aileron"/>
                <a:ea typeface="Aileron"/>
                <a:cs typeface="Aileron"/>
              </a:rPr>
              <a:t> telefonların yaygınlaşmasıyla birlikte mobil teknoloji devrimi yaşandı. </a:t>
            </a:r>
            <a:r>
              <a:rPr lang="tr-TR" sz="3500" dirty="0">
                <a:solidFill>
                  <a:srgbClr val="FFFFFF"/>
                </a:solidFill>
                <a:latin typeface="Aileron"/>
                <a:ea typeface="Aileron"/>
                <a:cs typeface="Aileron"/>
              </a:rPr>
              <a:t>Kıvrılabilir özelliği olan telefonlardan katlamalı telefonlara kadar bir çok yen teknoloji ortaya </a:t>
            </a:r>
            <a:r>
              <a:rPr lang="tr-TR" sz="3500" dirty="0" smtClean="0">
                <a:solidFill>
                  <a:srgbClr val="FFFFFF"/>
                </a:solidFill>
                <a:latin typeface="Aileron"/>
                <a:ea typeface="Aileron"/>
                <a:cs typeface="Aileron"/>
              </a:rPr>
              <a:t>çıktı</a:t>
            </a:r>
            <a:r>
              <a:rPr lang="tr-TR" sz="3500" dirty="0">
                <a:solidFill>
                  <a:srgbClr val="FFFFFF"/>
                </a:solidFill>
                <a:latin typeface="Aileron"/>
                <a:ea typeface="Aileron"/>
                <a:cs typeface="Aileron"/>
                <a:sym typeface="Aileron"/>
              </a:rPr>
              <a:t>.</a:t>
            </a:r>
            <a:endParaRPr lang="en-US" sz="3500" i="1" dirty="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10</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175949"/>
            <a:ext cx="17730358" cy="9274175"/>
          </a:xfrm>
          <a:prstGeom prst="rect">
            <a:avLst/>
          </a:prstGeom>
        </p:spPr>
        <p:txBody>
          <a:bodyPr lIns="0" tIns="0" rIns="0" bIns="0" rtlCol="0" anchor="t">
            <a:spAutoFit/>
          </a:bodyPr>
          <a:lstStyle/>
          <a:p>
            <a:pPr algn="just">
              <a:lnSpc>
                <a:spcPts val="4900"/>
              </a:lnSpc>
              <a:spcBef>
                <a:spcPct val="0"/>
              </a:spcBef>
            </a:pPr>
            <a:r>
              <a:rPr lang="en-US" sz="3500">
                <a:solidFill>
                  <a:srgbClr val="FFFFFF"/>
                </a:solidFill>
                <a:latin typeface="Aileron"/>
                <a:ea typeface="Aileron"/>
                <a:cs typeface="Aileron"/>
                <a:sym typeface="Aileron"/>
              </a:rPr>
              <a:t>Gelecekte teknoloji ve bilişim alanında önemli gelişmeler beklenmektedir. Bu gelişmeler, hem Türkiye’de hem de dünya genelinde yaşamı derinden etkileyebilir. İşte gelecekte ne gibi gelişmeler olabileceği konusunda bazı öngörüler:</a:t>
            </a:r>
          </a:p>
          <a:p>
            <a:pPr algn="just">
              <a:lnSpc>
                <a:spcPts val="4900"/>
              </a:lnSpc>
              <a:spcBef>
                <a:spcPct val="0"/>
              </a:spcBef>
            </a:pPr>
            <a:endParaRPr lang="en-US" sz="3500">
              <a:solidFill>
                <a:srgbClr val="FFFFFF"/>
              </a:solidFill>
              <a:latin typeface="Aileron"/>
              <a:ea typeface="Aileron"/>
              <a:cs typeface="Aileron"/>
              <a:sym typeface="Aileron"/>
            </a:endParaRPr>
          </a:p>
          <a:p>
            <a:pPr algn="just">
              <a:lnSpc>
                <a:spcPts val="4900"/>
              </a:lnSpc>
              <a:spcBef>
                <a:spcPct val="0"/>
              </a:spcBef>
            </a:pPr>
            <a:endParaRPr lang="en-US" sz="3500">
              <a:solidFill>
                <a:srgbClr val="FFFFFF"/>
              </a:solidFill>
              <a:latin typeface="Aileron"/>
              <a:ea typeface="Aileron"/>
              <a:cs typeface="Aileron"/>
              <a:sym typeface="Aileron"/>
            </a:endParaRPr>
          </a:p>
          <a:p>
            <a:pPr algn="just">
              <a:lnSpc>
                <a:spcPts val="4900"/>
              </a:lnSpc>
              <a:spcBef>
                <a:spcPct val="0"/>
              </a:spcBef>
            </a:pPr>
            <a:endParaRPr lang="en-US" sz="3500">
              <a:solidFill>
                <a:srgbClr val="FFFFFF"/>
              </a:solidFill>
              <a:latin typeface="Aileron"/>
              <a:ea typeface="Aileron"/>
              <a:cs typeface="Aileron"/>
              <a:sym typeface="Aileron"/>
            </a:endParaRPr>
          </a:p>
          <a:p>
            <a:pPr algn="just">
              <a:lnSpc>
                <a:spcPts val="4900"/>
              </a:lnSpc>
              <a:spcBef>
                <a:spcPct val="0"/>
              </a:spcBef>
            </a:pPr>
            <a:endParaRPr lang="en-US" sz="3500">
              <a:solidFill>
                <a:srgbClr val="FFFFFF"/>
              </a:solidFill>
              <a:latin typeface="Aileron"/>
              <a:ea typeface="Aileron"/>
              <a:cs typeface="Aileron"/>
              <a:sym typeface="Aileron"/>
            </a:endParaRPr>
          </a:p>
          <a:p>
            <a:pPr algn="just">
              <a:lnSpc>
                <a:spcPts val="4900"/>
              </a:lnSpc>
              <a:spcBef>
                <a:spcPct val="0"/>
              </a:spcBef>
            </a:pPr>
            <a:r>
              <a:rPr lang="en-US" sz="3500">
                <a:solidFill>
                  <a:srgbClr val="C1FF72"/>
                </a:solidFill>
                <a:latin typeface="Aileron"/>
                <a:ea typeface="Aileron"/>
                <a:cs typeface="Aileron"/>
                <a:sym typeface="Aileron"/>
              </a:rPr>
              <a:t>1. Yapay Zeka ve Otomasyon</a:t>
            </a:r>
          </a:p>
          <a:p>
            <a:pPr marL="755651" lvl="1" indent="-377825" algn="just">
              <a:lnSpc>
                <a:spcPts val="4900"/>
              </a:lnSpc>
              <a:spcBef>
                <a:spcPct val="0"/>
              </a:spcBef>
              <a:buFont typeface="Arial"/>
              <a:buChar char="•"/>
            </a:pPr>
            <a:r>
              <a:rPr lang="en-US" sz="3500">
                <a:solidFill>
                  <a:srgbClr val="FFFFFF"/>
                </a:solidFill>
                <a:latin typeface="Aileron"/>
                <a:ea typeface="Aileron"/>
                <a:cs typeface="Aileron"/>
                <a:sym typeface="Aileron"/>
              </a:rPr>
              <a:t>Gelişme Beklentileri: Yapay zeka (AI) ve otomasyon, birçok sektörde devrim yaratmaya devam edecek. Türkiye’de de yapay zeka destekli sistemlerin sanayi, tarım, sağlık ve hizmet sektörlerinde daha yaygın hale gelmesi bekleniyor. Örneğin, fabrikalarda tam otomatik üretim hatları, tarımda akıllı sulama ve hasat sistemleri gibi uygulamalar yaygınlaşabilir. Yapay zeka, ayrıca eğitim ve sağlık hizmetlerinde kişiselleştirilmiş çözümler sunarak bireylerin ihtiyaçlarına daha hızlı ve etkili bir şekilde cevap verebilir.</a:t>
            </a:r>
          </a:p>
          <a:p>
            <a:pPr algn="just">
              <a:lnSpc>
                <a:spcPts val="4900"/>
              </a:lnSpc>
              <a:spcBef>
                <a:spcPct val="0"/>
              </a:spcBef>
            </a:pPr>
            <a:endParaRPr lang="en-US" sz="3500">
              <a:solidFill>
                <a:srgbClr val="FFFFFF"/>
              </a:solidFill>
              <a:latin typeface="Aileron"/>
              <a:ea typeface="Aileron"/>
              <a:cs typeface="Aileron"/>
              <a:sym typeface="Aileron"/>
            </a:endParaRPr>
          </a:p>
        </p:txBody>
      </p:sp>
      <p:grpSp>
        <p:nvGrpSpPr>
          <p:cNvPr id="3" name="Group 3"/>
          <p:cNvGrpSpPr/>
          <p:nvPr/>
        </p:nvGrpSpPr>
        <p:grpSpPr>
          <a:xfrm>
            <a:off x="11132434" y="1474670"/>
            <a:ext cx="3756879" cy="375687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38996" r="-38996"/>
              </a:stretch>
            </a:blipFill>
          </p:spPr>
        </p:sp>
      </p:grpSp>
      <p:sp>
        <p:nvSpPr>
          <p:cNvPr id="5" name="TextBox 5"/>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13</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175949"/>
            <a:ext cx="17730358" cy="9274175"/>
          </a:xfrm>
          <a:prstGeom prst="rect">
            <a:avLst/>
          </a:prstGeom>
        </p:spPr>
        <p:txBody>
          <a:bodyPr lIns="0" tIns="0" rIns="0" bIns="0" rtlCol="0" anchor="t">
            <a:spAutoFit/>
          </a:bodyPr>
          <a:lstStyle/>
          <a:p>
            <a:pPr algn="just">
              <a:lnSpc>
                <a:spcPts val="4900"/>
              </a:lnSpc>
              <a:spcBef>
                <a:spcPct val="0"/>
              </a:spcBef>
            </a:pPr>
            <a:r>
              <a:rPr lang="en-US" sz="3500">
                <a:solidFill>
                  <a:srgbClr val="C1FF72"/>
                </a:solidFill>
                <a:latin typeface="Aileron"/>
                <a:ea typeface="Aileron"/>
                <a:cs typeface="Aileron"/>
                <a:sym typeface="Aileron"/>
              </a:rPr>
              <a:t>2. 5G ve İleri İletişim Teknolojileri</a:t>
            </a:r>
          </a:p>
          <a:p>
            <a:pPr marL="755651" lvl="1" indent="-377825" algn="just">
              <a:lnSpc>
                <a:spcPts val="4900"/>
              </a:lnSpc>
              <a:spcBef>
                <a:spcPct val="0"/>
              </a:spcBef>
              <a:buFont typeface="Arial"/>
              <a:buChar char="•"/>
            </a:pPr>
            <a:r>
              <a:rPr lang="en-US" sz="3500">
                <a:solidFill>
                  <a:srgbClr val="FFFFFF"/>
                </a:solidFill>
                <a:latin typeface="Aileron"/>
                <a:ea typeface="Aileron"/>
                <a:cs typeface="Aileron"/>
                <a:sym typeface="Aileron"/>
              </a:rPr>
              <a:t>Gelişme Beklentileri: 5G teknolojisi, internet hızını ve veri aktarım kapasitesini önemli ölçüde artıracak. Türkiye’de bu teknolojinin yaygınlaşması, akıllı şehirler, nesnelerin interneti (IoT) ve otonom araçlar gibi alanlarda büyük yeniliklere kapı açabilir. 5G’nin sunduğu yüksek hız ve düşük gecikme, uzaktan cerrahi, sanal ve artırılmış gerçeklik uygulamaları gibi gelişmiş teknolojilerin yaygınlaşmasını sağlayabilir.</a:t>
            </a:r>
          </a:p>
          <a:p>
            <a:pPr algn="just">
              <a:lnSpc>
                <a:spcPts val="4900"/>
              </a:lnSpc>
              <a:spcBef>
                <a:spcPct val="0"/>
              </a:spcBef>
            </a:pPr>
            <a:endParaRPr lang="en-US" sz="3500">
              <a:solidFill>
                <a:srgbClr val="FFFFFF"/>
              </a:solidFill>
              <a:latin typeface="Aileron"/>
              <a:ea typeface="Aileron"/>
              <a:cs typeface="Aileron"/>
              <a:sym typeface="Aileron"/>
            </a:endParaRPr>
          </a:p>
          <a:p>
            <a:pPr algn="just">
              <a:lnSpc>
                <a:spcPts val="4900"/>
              </a:lnSpc>
              <a:spcBef>
                <a:spcPct val="0"/>
              </a:spcBef>
            </a:pPr>
            <a:r>
              <a:rPr lang="en-US" sz="3500">
                <a:solidFill>
                  <a:srgbClr val="5CE1E6"/>
                </a:solidFill>
                <a:latin typeface="Aileron"/>
                <a:ea typeface="Aileron"/>
                <a:cs typeface="Aileron"/>
                <a:sym typeface="Aileron"/>
              </a:rPr>
              <a:t>3. Otonom Araçlar ve Akıllı Ulaşım Sistemleri</a:t>
            </a:r>
          </a:p>
          <a:p>
            <a:pPr marL="755651" lvl="1" indent="-377825" algn="just">
              <a:lnSpc>
                <a:spcPts val="4900"/>
              </a:lnSpc>
              <a:spcBef>
                <a:spcPct val="0"/>
              </a:spcBef>
              <a:buFont typeface="Arial"/>
              <a:buChar char="•"/>
            </a:pPr>
            <a:r>
              <a:rPr lang="en-US" sz="3500">
                <a:solidFill>
                  <a:srgbClr val="FFFFFF"/>
                </a:solidFill>
                <a:latin typeface="Aileron"/>
                <a:ea typeface="Aileron"/>
                <a:cs typeface="Aileron"/>
                <a:sym typeface="Aileron"/>
              </a:rPr>
              <a:t>Gelişme Beklentileri: Otonom araçlar, gelecekte ulaşım sektörünü kökten değiştirebilir. Türkiye’de yerli otomobil üreticisi TOGG gibi markalar, otonom sürüş teknolojileri üzerinde çalışmalar yapıyor. Gelecekte, tamamen sürücüsüz otomobillerin yollarda yaygınlaşması, trafik kazalarının azalmasına, enerji verimliliğinin artmasına ve ulaşımın daha güvenli hale gelmesine yol açabilir. Ayrıca, akıllı ulaşım sistemleri ile trafik yönetimi daha etkin bir şekilde yapılabilir, bu da şehir içi ulaşımı daha hızlı ve verimli hale getirebilir.</a:t>
            </a: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14</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175949"/>
            <a:ext cx="17730358" cy="6178550"/>
          </a:xfrm>
          <a:prstGeom prst="rect">
            <a:avLst/>
          </a:prstGeom>
        </p:spPr>
        <p:txBody>
          <a:bodyPr lIns="0" tIns="0" rIns="0" bIns="0" rtlCol="0" anchor="t">
            <a:spAutoFit/>
          </a:bodyPr>
          <a:lstStyle/>
          <a:p>
            <a:pPr algn="just">
              <a:lnSpc>
                <a:spcPts val="4900"/>
              </a:lnSpc>
            </a:pPr>
            <a:endParaRPr/>
          </a:p>
          <a:p>
            <a:pPr algn="just">
              <a:lnSpc>
                <a:spcPts val="4900"/>
              </a:lnSpc>
              <a:spcBef>
                <a:spcPct val="0"/>
              </a:spcBef>
            </a:pPr>
            <a:r>
              <a:rPr lang="en-US" sz="3500">
                <a:solidFill>
                  <a:srgbClr val="C1FF72"/>
                </a:solidFill>
                <a:latin typeface="Aileron"/>
                <a:ea typeface="Aileron"/>
                <a:cs typeface="Aileron"/>
                <a:sym typeface="Aileron"/>
              </a:rPr>
              <a:t>5. Sağlık Teknolojilerinde Devrim</a:t>
            </a:r>
          </a:p>
          <a:p>
            <a:pPr marL="755651" lvl="1" indent="-377825" algn="just">
              <a:lnSpc>
                <a:spcPts val="4900"/>
              </a:lnSpc>
              <a:spcBef>
                <a:spcPct val="0"/>
              </a:spcBef>
              <a:buFont typeface="Arial"/>
              <a:buChar char="•"/>
            </a:pPr>
            <a:r>
              <a:rPr lang="en-US" sz="3500">
                <a:solidFill>
                  <a:srgbClr val="FFFFFF"/>
                </a:solidFill>
                <a:latin typeface="Aileron"/>
                <a:ea typeface="Aileron"/>
                <a:cs typeface="Aileron"/>
                <a:sym typeface="Aileron"/>
              </a:rPr>
              <a:t>Gelişme Beklentileri: Sağlık teknolojilerinde yapay zeka, biyoteknoloji ve nanoteknoloji gibi alanlarda büyük gelişmeler bekleniyor. Türkiye’de de sağlık alanında inovatif çözümler geliştirilmesi, hastalıkların erken teşhisi, kişiselleştirilmiş tedavi yöntemleri ve genetik araştırmalar gibi alanlarda önemli ilerlemelere yol açabilir. Ayrıca, tele-tıp ve uzaktan sağlık hizmetlerinin yaygınlaşması, sağlık hizmetlerine erişimi kolaylaştırabilir ve daha fazla insanın kaliteli sağlık hizmetlerinden yararlanmasını sağlayabilir.verimli hale getirebilir.</a:t>
            </a:r>
          </a:p>
          <a:p>
            <a:pPr algn="just">
              <a:lnSpc>
                <a:spcPts val="4900"/>
              </a:lnSpc>
              <a:spcBef>
                <a:spcPct val="0"/>
              </a:spcBef>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16</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5559425"/>
          </a:xfrm>
          <a:prstGeom prst="rect">
            <a:avLst/>
          </a:prstGeom>
        </p:spPr>
        <p:txBody>
          <a:bodyPr lIns="0" tIns="0" rIns="0" bIns="0" rtlCol="0" anchor="t">
            <a:spAutoFit/>
          </a:bodyPr>
          <a:lstStyle/>
          <a:p>
            <a:pPr algn="just">
              <a:lnSpc>
                <a:spcPts val="4900"/>
              </a:lnSpc>
              <a:spcBef>
                <a:spcPct val="0"/>
              </a:spcBef>
            </a:pPr>
            <a:r>
              <a:rPr lang="en-US" sz="3500">
                <a:solidFill>
                  <a:srgbClr val="5CE1E6"/>
                </a:solidFill>
                <a:latin typeface="Aileron"/>
                <a:ea typeface="Aileron"/>
                <a:cs typeface="Aileron"/>
                <a:sym typeface="Aileron"/>
              </a:rPr>
              <a:t>6. Eğitimde Dijitalleşme ve Uzaktan Eğitim</a:t>
            </a:r>
          </a:p>
          <a:p>
            <a:pPr algn="just">
              <a:lnSpc>
                <a:spcPts val="4900"/>
              </a:lnSpc>
              <a:spcBef>
                <a:spcPct val="0"/>
              </a:spcBef>
            </a:pPr>
            <a:endParaRPr lang="en-US" sz="3500">
              <a:solidFill>
                <a:srgbClr val="5CE1E6"/>
              </a:solidFill>
              <a:latin typeface="Aileron"/>
              <a:ea typeface="Aileron"/>
              <a:cs typeface="Aileron"/>
              <a:sym typeface="Aileron"/>
            </a:endParaRPr>
          </a:p>
          <a:p>
            <a:pPr marL="755651" lvl="1" indent="-377825" algn="just">
              <a:lnSpc>
                <a:spcPts val="4900"/>
              </a:lnSpc>
              <a:spcBef>
                <a:spcPct val="0"/>
              </a:spcBef>
              <a:buFont typeface="Arial"/>
              <a:buChar char="•"/>
            </a:pPr>
            <a:r>
              <a:rPr lang="en-US" sz="3500">
                <a:solidFill>
                  <a:srgbClr val="FFFFFF"/>
                </a:solidFill>
                <a:latin typeface="Aileron"/>
                <a:ea typeface="Aileron"/>
                <a:cs typeface="Aileron"/>
                <a:sym typeface="Aileron"/>
              </a:rPr>
              <a:t>Gelişme Beklentileri: Pandemi süreciyle hız kazanan uzaktan eğitim ve dijitalleşme, gelecekte eğitim sisteminin temel unsurlarından biri haline gelebilir. Türkiye’de eğitim teknolojilerine yapılan yatırımların artması, online eğitim platformlarının yaygınlaşması ve yapay zeka destekli kişiselleştirilmiş öğrenme deneyimlerinin sunulması beklenmektedir. Bu, eğitimde fırsat eşitliğini artırabilir ve herkesin kendi hızında öğrenmesine imkan tanıyabilir.</a:t>
            </a:r>
          </a:p>
          <a:p>
            <a:pPr algn="just">
              <a:lnSpc>
                <a:spcPts val="4900"/>
              </a:lnSpc>
              <a:spcBef>
                <a:spcPct val="0"/>
              </a:spcBef>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17</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4940300"/>
          </a:xfrm>
          <a:prstGeom prst="rect">
            <a:avLst/>
          </a:prstGeom>
        </p:spPr>
        <p:txBody>
          <a:bodyPr lIns="0" tIns="0" rIns="0" bIns="0" rtlCol="0" anchor="t">
            <a:spAutoFit/>
          </a:bodyPr>
          <a:lstStyle/>
          <a:p>
            <a:pPr algn="just">
              <a:lnSpc>
                <a:spcPts val="4900"/>
              </a:lnSpc>
              <a:spcBef>
                <a:spcPct val="0"/>
              </a:spcBef>
            </a:pPr>
            <a:r>
              <a:rPr lang="en-US" sz="3500">
                <a:solidFill>
                  <a:srgbClr val="C1FF72"/>
                </a:solidFill>
                <a:latin typeface="Aileron"/>
                <a:ea typeface="Aileron"/>
                <a:cs typeface="Aileron"/>
                <a:sym typeface="Aileron"/>
              </a:rPr>
              <a:t>8. Blockchain ve Dijital Para Birimleri</a:t>
            </a:r>
          </a:p>
          <a:p>
            <a:pPr algn="just">
              <a:lnSpc>
                <a:spcPts val="4900"/>
              </a:lnSpc>
              <a:spcBef>
                <a:spcPct val="0"/>
              </a:spcBef>
            </a:pPr>
            <a:endParaRPr lang="en-US" sz="3500">
              <a:solidFill>
                <a:srgbClr val="C1FF72"/>
              </a:solidFill>
              <a:latin typeface="Aileron"/>
              <a:ea typeface="Aileron"/>
              <a:cs typeface="Aileron"/>
              <a:sym typeface="Aileron"/>
            </a:endParaRPr>
          </a:p>
          <a:p>
            <a:pPr marL="755651" lvl="1" indent="-377825" algn="just">
              <a:lnSpc>
                <a:spcPts val="4900"/>
              </a:lnSpc>
              <a:spcBef>
                <a:spcPct val="0"/>
              </a:spcBef>
              <a:buFont typeface="Arial"/>
              <a:buChar char="•"/>
            </a:pPr>
            <a:r>
              <a:rPr lang="en-US" sz="3500">
                <a:solidFill>
                  <a:srgbClr val="FFFFFF"/>
                </a:solidFill>
                <a:latin typeface="Aileron"/>
                <a:ea typeface="Aileron"/>
                <a:cs typeface="Aileron"/>
                <a:sym typeface="Aileron"/>
              </a:rPr>
              <a:t>Gelişme Beklentileri: Blockchain teknolojisi ve dijital para birimleri, finans sektöründe köklü değişiklikler yaratabilir. Türkiye’de bu alandaki gelişmeler, özellikle güvenli dijital işlemler ve merkeziyetsiz finans (DeFi) uygulamalarının yaygınlaşmasıyla hız kazanabilir. Blockchain tabanlı uygulamalar, tedarik zincirinden mülkiyet kayıtlarına kadar pek çok alanda güvenlik ve şeffaflık sağlayarak, iş süreçlerini iyileştirebilir.</a:t>
            </a:r>
          </a:p>
          <a:p>
            <a:pPr algn="just">
              <a:lnSpc>
                <a:spcPts val="4900"/>
              </a:lnSpc>
              <a:spcBef>
                <a:spcPct val="0"/>
              </a:spcBef>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19</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9274175"/>
          </a:xfrm>
          <a:prstGeom prst="rect">
            <a:avLst/>
          </a:prstGeom>
        </p:spPr>
        <p:txBody>
          <a:bodyPr lIns="0" tIns="0" rIns="0" bIns="0" rtlCol="0" anchor="t">
            <a:spAutoFit/>
          </a:bodyPr>
          <a:lstStyle/>
          <a:p>
            <a:pPr algn="just">
              <a:lnSpc>
                <a:spcPts val="4900"/>
              </a:lnSpc>
              <a:spcBef>
                <a:spcPct val="0"/>
              </a:spcBef>
            </a:pPr>
            <a:r>
              <a:rPr lang="en-US" sz="3500">
                <a:solidFill>
                  <a:srgbClr val="FFFFFF"/>
                </a:solidFill>
                <a:latin typeface="Aileron"/>
                <a:ea typeface="Aileron"/>
                <a:cs typeface="Aileron"/>
                <a:sym typeface="Aileron"/>
              </a:rPr>
              <a:t>Bilişim teknolojisi araçlarının keşfinden günümüze kadar olan gelişimi, insanlık tarihindeki çeşitli icatlar ve yeniliklerle şekillenmiştir. Bu süreçte, Cezeri'nin şifreli kilit sisteminden modern kriptolojiye kadar uzanan önemli adımlar atılmıştır. İşte bilişim teknolojisi araçlarının tarihsel gelişimi ve Cezeri’nin şifreli kilit sisteminin günümüz kriptoloji bilimi üzerindeki etkisi:</a:t>
            </a:r>
          </a:p>
          <a:p>
            <a:pPr algn="just">
              <a:lnSpc>
                <a:spcPts val="4900"/>
              </a:lnSpc>
              <a:spcBef>
                <a:spcPct val="0"/>
              </a:spcBef>
            </a:pPr>
            <a:endParaRPr lang="en-US" sz="3500">
              <a:solidFill>
                <a:srgbClr val="FFFFFF"/>
              </a:solidFill>
              <a:latin typeface="Aileron"/>
              <a:ea typeface="Aileron"/>
              <a:cs typeface="Aileron"/>
              <a:sym typeface="Aileron"/>
            </a:endParaRPr>
          </a:p>
          <a:p>
            <a:pPr algn="just">
              <a:lnSpc>
                <a:spcPts val="4900"/>
              </a:lnSpc>
              <a:spcBef>
                <a:spcPct val="0"/>
              </a:spcBef>
            </a:pPr>
            <a:r>
              <a:rPr lang="en-US" sz="3500">
                <a:solidFill>
                  <a:srgbClr val="FFDE59"/>
                </a:solidFill>
                <a:latin typeface="Aileron"/>
                <a:ea typeface="Aileron"/>
                <a:cs typeface="Aileron"/>
                <a:sym typeface="Aileron"/>
              </a:rPr>
              <a:t>1. Cezeri ve Şifreli Kilit Sistemi</a:t>
            </a:r>
          </a:p>
          <a:p>
            <a:pPr marL="755651" lvl="1" indent="-377825" algn="just">
              <a:lnSpc>
                <a:spcPts val="4900"/>
              </a:lnSpc>
              <a:spcBef>
                <a:spcPct val="0"/>
              </a:spcBef>
              <a:buFont typeface="Arial"/>
              <a:buChar char="•"/>
            </a:pPr>
            <a:r>
              <a:rPr lang="en-US" sz="3500">
                <a:solidFill>
                  <a:srgbClr val="FFFFFF"/>
                </a:solidFill>
                <a:latin typeface="Aileron"/>
                <a:ea typeface="Aileron"/>
                <a:cs typeface="Aileron"/>
                <a:sym typeface="Aileron"/>
              </a:rPr>
              <a:t>Cezeri’nin Buluşu: 12. yüzyılda yaşamış olan İslam dünyasının önemli mucitlerinden biri olan İsmail el-Cezeri, mekanik mühendislik alanında birçok yenilikçi icat yapmıştır. Cezeri, su saatleri, otomatik makineler ve karmaşık mekanizmalar geliştirmiştir. Bu icatlar arasında, şifreli kilit sistemi de bulunmaktadır. Cezeri’nin geliştirdiği bu sistem, karmaşık bir mekanizma içerir ve belirli bir kodu kullanarak kilit açma prensibine dayanır. Bu şifreli kilit sistemi, dönemin en ileri güvenlik teknolojilerinden biri olarak kabul edilir.</a:t>
            </a:r>
          </a:p>
          <a:p>
            <a:pPr algn="just">
              <a:lnSpc>
                <a:spcPts val="4900"/>
              </a:lnSpc>
              <a:spcBef>
                <a:spcPct val="0"/>
              </a:spcBef>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26</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rot="-8279983">
            <a:off x="-2492538" y="-1179360"/>
            <a:ext cx="11721774" cy="10897396"/>
          </a:xfrm>
          <a:custGeom>
            <a:avLst/>
            <a:gdLst/>
            <a:ahLst/>
            <a:cxnLst/>
            <a:rect l="l" t="t" r="r" b="b"/>
            <a:pathLst>
              <a:path w="11721774" h="10897396">
                <a:moveTo>
                  <a:pt x="0" y="0"/>
                </a:moveTo>
                <a:lnTo>
                  <a:pt x="11721774" y="0"/>
                </a:lnTo>
                <a:lnTo>
                  <a:pt x="11721774" y="10897395"/>
                </a:lnTo>
                <a:lnTo>
                  <a:pt x="0" y="10897395"/>
                </a:lnTo>
                <a:lnTo>
                  <a:pt x="0" y="0"/>
                </a:lnTo>
                <a:close/>
              </a:path>
            </a:pathLst>
          </a:custGeom>
          <a:blipFill>
            <a:blip r:embed="rId2">
              <a:alphaModFix amt="43999"/>
              <a:extLst>
                <a:ext uri="{96DAC541-7B7A-43D3-8B79-37D633B846F1}">
                  <asvg:svgBlip xmlns:asvg="http://schemas.microsoft.com/office/drawing/2016/SVG/main" xmlns="" r:embed="rId3"/>
                </a:ext>
              </a:extLst>
            </a:blip>
            <a:stretch>
              <a:fillRect l="-67683" t="-14855" b="-70137"/>
            </a:stretch>
          </a:blipFill>
        </p:spPr>
      </p:sp>
      <p:sp>
        <p:nvSpPr>
          <p:cNvPr id="3" name="TextBox 3"/>
          <p:cNvSpPr txBox="1"/>
          <p:nvPr/>
        </p:nvSpPr>
        <p:spPr>
          <a:xfrm>
            <a:off x="1121560" y="1548362"/>
            <a:ext cx="16652822" cy="5251451"/>
          </a:xfrm>
          <a:prstGeom prst="rect">
            <a:avLst/>
          </a:prstGeom>
        </p:spPr>
        <p:txBody>
          <a:bodyPr lIns="0" tIns="0" rIns="0" bIns="0" rtlCol="0" anchor="t">
            <a:spAutoFit/>
          </a:bodyPr>
          <a:lstStyle/>
          <a:p>
            <a:pPr algn="ctr">
              <a:lnSpc>
                <a:spcPts val="13999"/>
              </a:lnSpc>
            </a:pPr>
            <a:r>
              <a:rPr lang="en-US" sz="9999">
                <a:solidFill>
                  <a:srgbClr val="FCD479"/>
                </a:solidFill>
                <a:latin typeface="Quicksand"/>
                <a:ea typeface="Quicksand"/>
                <a:cs typeface="Quicksand"/>
                <a:sym typeface="Quicksand"/>
              </a:rPr>
              <a:t> 1. ÜNİTE: </a:t>
            </a:r>
          </a:p>
          <a:p>
            <a:pPr algn="ctr">
              <a:lnSpc>
                <a:spcPts val="13999"/>
              </a:lnSpc>
              <a:spcBef>
                <a:spcPct val="0"/>
              </a:spcBef>
            </a:pPr>
            <a:r>
              <a:rPr lang="en-US" sz="9999">
                <a:solidFill>
                  <a:srgbClr val="96F1F4"/>
                </a:solidFill>
                <a:latin typeface="Quicksand"/>
                <a:ea typeface="Quicksand"/>
                <a:cs typeface="Quicksand"/>
                <a:sym typeface="Quicksand"/>
              </a:rPr>
              <a:t>BİLİŞİM TEKNOLOJİLERİNİN PROGRAMLAMADAKİ YERİ </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9893300"/>
          </a:xfrm>
          <a:prstGeom prst="rect">
            <a:avLst/>
          </a:prstGeom>
        </p:spPr>
        <p:txBody>
          <a:bodyPr lIns="0" tIns="0" rIns="0" bIns="0" rtlCol="0" anchor="t">
            <a:spAutoFit/>
          </a:bodyPr>
          <a:lstStyle/>
          <a:p>
            <a:pPr marL="755651" lvl="1" indent="-377825" algn="just">
              <a:lnSpc>
                <a:spcPts val="4900"/>
              </a:lnSpc>
              <a:spcBef>
                <a:spcPct val="0"/>
              </a:spcBef>
              <a:buFont typeface="Arial"/>
              <a:buChar char="•"/>
            </a:pPr>
            <a:r>
              <a:rPr lang="en-US" sz="3500">
                <a:solidFill>
                  <a:srgbClr val="FFFFFF"/>
                </a:solidFill>
                <a:latin typeface="Aileron"/>
                <a:ea typeface="Aileron"/>
                <a:cs typeface="Aileron"/>
                <a:sym typeface="Aileron"/>
              </a:rPr>
              <a:t>Kriptoloji Bilimi Üzerindeki Etkisi: Cezeri'nin şifreli kilit sistemi, güvenlik ve gizlilik ihtiyacına cevap veren erken dönem bir şifreleme yöntemi olarak görülebilir. Bu sistem, günümüzde kriptoloji biliminin temellerinden biri olarak kabul edilmektedir. Kriptoloji, bilgilerin şifrelenerek güvenli hale getirilmesi ve yetkisiz erişimlerden korunması bilimi olarak tanımlanır. Cezeri'nin şifreleme mantığı, modern kriptolojiye ilham veren bir yaklaşımdır ve dijital güvenlik sistemlerinin temelinde yatan prensiplerden biridir.</a:t>
            </a:r>
          </a:p>
          <a:p>
            <a:pPr algn="just">
              <a:lnSpc>
                <a:spcPts val="4900"/>
              </a:lnSpc>
              <a:spcBef>
                <a:spcPct val="0"/>
              </a:spcBef>
            </a:pPr>
            <a:endParaRPr lang="en-US" sz="3500">
              <a:solidFill>
                <a:srgbClr val="FFFFFF"/>
              </a:solidFill>
              <a:latin typeface="Aileron"/>
              <a:ea typeface="Aileron"/>
              <a:cs typeface="Aileron"/>
              <a:sym typeface="Aileron"/>
            </a:endParaRPr>
          </a:p>
          <a:p>
            <a:pPr algn="just">
              <a:lnSpc>
                <a:spcPts val="4900"/>
              </a:lnSpc>
              <a:spcBef>
                <a:spcPct val="0"/>
              </a:spcBef>
            </a:pPr>
            <a:r>
              <a:rPr lang="en-US" sz="3500">
                <a:solidFill>
                  <a:srgbClr val="FFDE59"/>
                </a:solidFill>
                <a:latin typeface="Aileron"/>
                <a:ea typeface="Aileron"/>
                <a:cs typeface="Aileron"/>
                <a:sym typeface="Aileron"/>
              </a:rPr>
              <a:t>2. 19. ve 20. Yüzyıl: İlk Bilgisayarlar ve Kriptoloji</a:t>
            </a:r>
          </a:p>
          <a:p>
            <a:pPr marL="755651" lvl="1" indent="-377825" algn="just">
              <a:lnSpc>
                <a:spcPts val="4900"/>
              </a:lnSpc>
              <a:spcBef>
                <a:spcPct val="0"/>
              </a:spcBef>
              <a:buFont typeface="Arial"/>
              <a:buChar char="•"/>
            </a:pPr>
            <a:r>
              <a:rPr lang="en-US" sz="3500">
                <a:solidFill>
                  <a:srgbClr val="FFFFFF"/>
                </a:solidFill>
                <a:latin typeface="Aileron"/>
                <a:ea typeface="Aileron"/>
                <a:cs typeface="Aileron"/>
                <a:sym typeface="Aileron"/>
              </a:rPr>
              <a:t>Babbage ve İlk Bilgisayar Fikirleri: 19. yüzyılda Charles Babbage, ilk mekanik bilgisayar olarak kabul edilen Analitik Makine’yi tasarladı. Bu cihaz, karmaşık hesaplamaları yapabilen bir mekanik bilgisayar olarak tasarlanmıştı, ancak tam anlamıyla tamamlanamamıştı. Babbage'in bu çalışması, modern bilgisayarların temelini oluşturdu.</a:t>
            </a:r>
          </a:p>
          <a:p>
            <a:pPr algn="just">
              <a:lnSpc>
                <a:spcPts val="4900"/>
              </a:lnSpc>
              <a:spcBef>
                <a:spcPct val="0"/>
              </a:spcBef>
            </a:pPr>
            <a:endParaRPr lang="en-US" sz="3500">
              <a:solidFill>
                <a:srgbClr val="FFFFFF"/>
              </a:solidFill>
              <a:latin typeface="Aileron"/>
              <a:ea typeface="Aileron"/>
              <a:cs typeface="Aileron"/>
              <a:sym typeface="Aileron"/>
            </a:endParaRPr>
          </a:p>
          <a:p>
            <a:pPr algn="just">
              <a:lnSpc>
                <a:spcPts val="4900"/>
              </a:lnSpc>
              <a:spcBef>
                <a:spcPct val="0"/>
              </a:spcBef>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27</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9893300"/>
          </a:xfrm>
          <a:prstGeom prst="rect">
            <a:avLst/>
          </a:prstGeom>
        </p:spPr>
        <p:txBody>
          <a:bodyPr lIns="0" tIns="0" rIns="0" bIns="0" rtlCol="0" anchor="t">
            <a:spAutoFit/>
          </a:bodyPr>
          <a:lstStyle/>
          <a:p>
            <a:pPr marL="755651" lvl="1" indent="-377825" algn="just">
              <a:lnSpc>
                <a:spcPts val="4900"/>
              </a:lnSpc>
              <a:buFont typeface="Arial"/>
              <a:buChar char="•"/>
            </a:pPr>
            <a:r>
              <a:rPr lang="en-US" sz="3500">
                <a:solidFill>
                  <a:srgbClr val="FFFFFF"/>
                </a:solidFill>
                <a:latin typeface="Aileron"/>
                <a:ea typeface="Aileron"/>
                <a:cs typeface="Aileron"/>
                <a:sym typeface="Aileron"/>
              </a:rPr>
              <a:t>Enigma Makinesi: 20. yüzyılda, özellikle II. Dünya Savaşı sırasında, Almanlar tarafından kullanılan Enigma makinesi, kriptoloji alanında büyük bir yenilikti. Bu makine, mesajları şifrelemek için kullanıldı ve savaş sırasında kritik öneme sahipti. Ancak, Alan Turing ve ekibi tarafından Enigma’nın şifresi kırılarak, savaşın gidişatında önemli bir rol oynandı. Bu olay, bilgisayar biliminin ve kriptolojinin gelişiminde bir dönüm noktası olmuştur.</a:t>
            </a:r>
          </a:p>
          <a:p>
            <a:pPr algn="just">
              <a:lnSpc>
                <a:spcPts val="4900"/>
              </a:lnSpc>
              <a:spcBef>
                <a:spcPct val="0"/>
              </a:spcBef>
            </a:pPr>
            <a:endParaRPr lang="en-US" sz="3500">
              <a:solidFill>
                <a:srgbClr val="FFFFFF"/>
              </a:solidFill>
              <a:latin typeface="Aileron"/>
              <a:ea typeface="Aileron"/>
              <a:cs typeface="Aileron"/>
              <a:sym typeface="Aileron"/>
            </a:endParaRPr>
          </a:p>
          <a:p>
            <a:pPr algn="just">
              <a:lnSpc>
                <a:spcPts val="4900"/>
              </a:lnSpc>
              <a:spcBef>
                <a:spcPct val="0"/>
              </a:spcBef>
            </a:pPr>
            <a:r>
              <a:rPr lang="en-US" sz="3500">
                <a:solidFill>
                  <a:srgbClr val="FFDE59"/>
                </a:solidFill>
                <a:latin typeface="Aileron"/>
                <a:ea typeface="Aileron"/>
                <a:cs typeface="Aileron"/>
                <a:sym typeface="Aileron"/>
              </a:rPr>
              <a:t>3. 20. Yüzyılın İkinci Yarısı: Modern Bilgisayarlar ve İnternet</a:t>
            </a:r>
          </a:p>
          <a:p>
            <a:pPr marL="755651" lvl="1" indent="-377825" algn="just">
              <a:lnSpc>
                <a:spcPts val="4900"/>
              </a:lnSpc>
              <a:spcBef>
                <a:spcPct val="0"/>
              </a:spcBef>
              <a:buFont typeface="Arial"/>
              <a:buChar char="•"/>
            </a:pPr>
            <a:r>
              <a:rPr lang="en-US" sz="3500">
                <a:solidFill>
                  <a:srgbClr val="FFFFFF"/>
                </a:solidFill>
                <a:latin typeface="Aileron"/>
                <a:ea typeface="Aileron"/>
                <a:cs typeface="Aileron"/>
                <a:sym typeface="Aileron"/>
              </a:rPr>
              <a:t>Bilgisayarların Yaygınlaşması: 1940'lı yıllarda, ENIAC gibi ilk elektronik bilgisayarlar geliştirildi. Bu bilgisayarlar, devasa boyutlarda olup, sadece büyük kuruluşlar tarafından kullanılabiliyordu. 1970'lerde, mikroişlemcilerin geliştirilmesiyle birlikte, kişisel bilgisayarlar (PC) evlere girmeye başladı. Apple, IBM ve diğer firmalar, bu dönemde kişisel bilgisayarların yaygınlaşmasında öncülük ettiler.</a:t>
            </a:r>
          </a:p>
          <a:p>
            <a:pPr algn="just">
              <a:lnSpc>
                <a:spcPts val="4900"/>
              </a:lnSpc>
              <a:spcBef>
                <a:spcPct val="0"/>
              </a:spcBef>
            </a:pPr>
            <a:endParaRPr lang="en-US" sz="3500">
              <a:solidFill>
                <a:srgbClr val="FFFFFF"/>
              </a:solidFill>
              <a:latin typeface="Aileron"/>
              <a:ea typeface="Aileron"/>
              <a:cs typeface="Aileron"/>
              <a:sym typeface="Aileron"/>
            </a:endParaRPr>
          </a:p>
          <a:p>
            <a:pPr algn="just">
              <a:lnSpc>
                <a:spcPts val="4900"/>
              </a:lnSpc>
              <a:spcBef>
                <a:spcPct val="0"/>
              </a:spcBef>
            </a:pPr>
            <a:endParaRPr lang="en-US" sz="3500">
              <a:solidFill>
                <a:srgbClr val="FFFFFF"/>
              </a:solidFill>
              <a:latin typeface="Aileron"/>
              <a:ea typeface="Aileron"/>
              <a:cs typeface="Aileron"/>
              <a:sym typeface="Aileron"/>
            </a:endParaRPr>
          </a:p>
          <a:p>
            <a:pPr algn="just">
              <a:lnSpc>
                <a:spcPts val="4900"/>
              </a:lnSpc>
              <a:spcBef>
                <a:spcPct val="0"/>
              </a:spcBef>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28</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10512425"/>
          </a:xfrm>
          <a:prstGeom prst="rect">
            <a:avLst/>
          </a:prstGeom>
        </p:spPr>
        <p:txBody>
          <a:bodyPr lIns="0" tIns="0" rIns="0" bIns="0" rtlCol="0" anchor="t">
            <a:spAutoFit/>
          </a:bodyPr>
          <a:lstStyle/>
          <a:p>
            <a:pPr marL="755651" lvl="1" indent="-377825" algn="just">
              <a:lnSpc>
                <a:spcPts val="4900"/>
              </a:lnSpc>
              <a:buFont typeface="Arial"/>
              <a:buChar char="•"/>
            </a:pPr>
            <a:r>
              <a:rPr lang="en-US" sz="3500">
                <a:solidFill>
                  <a:srgbClr val="FFFFFF"/>
                </a:solidFill>
                <a:latin typeface="Aileron"/>
                <a:ea typeface="Aileron"/>
                <a:cs typeface="Aileron"/>
                <a:sym typeface="Aileron"/>
              </a:rPr>
              <a:t>İnternetin Doğuşu: 1960’lı yıllarda, ARPANET adı verilen bir proje ile internetin temelleri atıldı. 1990’lı yıllara gelindiğinde, World Wide Web’in (WWW) geliştirilmesiyle internet, dünya genelinde yaygınlaştı. İnternet, bilişim teknolojilerinin en önemli araçlarından biri haline geldi ve günümüzde küresel iletişim ve bilgi paylaşımı açısından vazgeçilmez bir araçtır.</a:t>
            </a:r>
          </a:p>
          <a:p>
            <a:pPr algn="just">
              <a:lnSpc>
                <a:spcPts val="4900"/>
              </a:lnSpc>
              <a:spcBef>
                <a:spcPct val="0"/>
              </a:spcBef>
            </a:pPr>
            <a:endParaRPr lang="en-US" sz="3500">
              <a:solidFill>
                <a:srgbClr val="FFFFFF"/>
              </a:solidFill>
              <a:latin typeface="Aileron"/>
              <a:ea typeface="Aileron"/>
              <a:cs typeface="Aileron"/>
              <a:sym typeface="Aileron"/>
            </a:endParaRPr>
          </a:p>
          <a:p>
            <a:pPr algn="just">
              <a:lnSpc>
                <a:spcPts val="4900"/>
              </a:lnSpc>
              <a:spcBef>
                <a:spcPct val="0"/>
              </a:spcBef>
            </a:pPr>
            <a:r>
              <a:rPr lang="en-US" sz="3500">
                <a:solidFill>
                  <a:srgbClr val="FFDE59"/>
                </a:solidFill>
                <a:latin typeface="Aileron"/>
                <a:ea typeface="Aileron"/>
                <a:cs typeface="Aileron"/>
                <a:sym typeface="Aileron"/>
              </a:rPr>
              <a:t>4. Günümüz: Kriptografi, Bulut Bilişim ve Yapay Zeka</a:t>
            </a:r>
          </a:p>
          <a:p>
            <a:pPr marL="755651" lvl="1" indent="-377825" algn="just">
              <a:lnSpc>
                <a:spcPts val="4900"/>
              </a:lnSpc>
              <a:spcBef>
                <a:spcPct val="0"/>
              </a:spcBef>
              <a:buFont typeface="Arial"/>
              <a:buChar char="•"/>
            </a:pPr>
            <a:r>
              <a:rPr lang="en-US" sz="3500">
                <a:solidFill>
                  <a:srgbClr val="FFFFFF"/>
                </a:solidFill>
                <a:latin typeface="Aileron"/>
                <a:ea typeface="Aileron"/>
                <a:cs typeface="Aileron"/>
                <a:sym typeface="Aileron"/>
              </a:rPr>
              <a:t>Modern Kriptoloji: Cezeri’nin şifreli kilit sistemi gibi basit şifreleme yöntemlerinden, günümüzdeki karmaşık kriptografik algoritmalara geçiş yapılmıştır. Bu algoritmalar, dijital bilgilerin güvenliğini sağlamak için kullanılır. Örneğin, HTTPS protokolü, internet üzerindeki verilerin güvenli bir şekilde iletilmesini sağlar. Kriptografi, aynı zamanda blockchain teknolojisinin temelini oluşturarak, kripto para birimlerinin ve akıllı sözleşmelerin geliştirilmesinde kilit rol oynamıştır.</a:t>
            </a:r>
          </a:p>
          <a:p>
            <a:pPr algn="just">
              <a:lnSpc>
                <a:spcPts val="4900"/>
              </a:lnSpc>
              <a:spcBef>
                <a:spcPct val="0"/>
              </a:spcBef>
            </a:pPr>
            <a:endParaRPr lang="en-US" sz="3500">
              <a:solidFill>
                <a:srgbClr val="FFFFFF"/>
              </a:solidFill>
              <a:latin typeface="Aileron"/>
              <a:ea typeface="Aileron"/>
              <a:cs typeface="Aileron"/>
              <a:sym typeface="Aileron"/>
            </a:endParaRPr>
          </a:p>
          <a:p>
            <a:pPr algn="just">
              <a:lnSpc>
                <a:spcPts val="4900"/>
              </a:lnSpc>
              <a:spcBef>
                <a:spcPct val="0"/>
              </a:spcBef>
            </a:pPr>
            <a:endParaRPr lang="en-US" sz="3500">
              <a:solidFill>
                <a:srgbClr val="FFFFFF"/>
              </a:solidFill>
              <a:latin typeface="Aileron"/>
              <a:ea typeface="Aileron"/>
              <a:cs typeface="Aileron"/>
              <a:sym typeface="Aileron"/>
            </a:endParaRPr>
          </a:p>
          <a:p>
            <a:pPr algn="just">
              <a:lnSpc>
                <a:spcPts val="4900"/>
              </a:lnSpc>
              <a:spcBef>
                <a:spcPct val="0"/>
              </a:spcBef>
            </a:pPr>
            <a:endParaRPr lang="en-US" sz="3500">
              <a:solidFill>
                <a:srgbClr val="FFFFFF"/>
              </a:solidFill>
              <a:latin typeface="Aileron"/>
              <a:ea typeface="Aileron"/>
              <a:cs typeface="Aileron"/>
              <a:sym typeface="Aileron"/>
            </a:endParaRPr>
          </a:p>
          <a:p>
            <a:pPr algn="just">
              <a:lnSpc>
                <a:spcPts val="4900"/>
              </a:lnSpc>
              <a:spcBef>
                <a:spcPct val="0"/>
              </a:spcBef>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29</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9274175"/>
          </a:xfrm>
          <a:prstGeom prst="rect">
            <a:avLst/>
          </a:prstGeom>
        </p:spPr>
        <p:txBody>
          <a:bodyPr lIns="0" tIns="0" rIns="0" bIns="0" rtlCol="0" anchor="t">
            <a:spAutoFit/>
          </a:bodyPr>
          <a:lstStyle/>
          <a:p>
            <a:pPr marL="755651" lvl="1" indent="-377825" algn="just">
              <a:lnSpc>
                <a:spcPts val="4900"/>
              </a:lnSpc>
              <a:buFont typeface="Arial"/>
              <a:buChar char="•"/>
            </a:pPr>
            <a:r>
              <a:rPr lang="en-US" sz="3500">
                <a:solidFill>
                  <a:srgbClr val="FFFFFF"/>
                </a:solidFill>
                <a:latin typeface="Aileron"/>
                <a:ea typeface="Aileron"/>
                <a:cs typeface="Aileron"/>
                <a:sym typeface="Aileron"/>
              </a:rPr>
              <a:t>Bulut Bilişim: Son yıllarda, bulut bilişim, bilişim teknolojilerinde büyük bir devrim yaratmıştır. Verilerin internet üzerinden depolanmasını ve işlenmesini sağlayan bu teknoloji, kullanıcıların istedikleri yerden bilgiye erişim sağlamalarına olanak tanır. Bulut bilişim, hem bireysel kullanıcılar hem de şirketler için verimlilik ve esneklik sunar.</a:t>
            </a:r>
          </a:p>
          <a:p>
            <a:pPr algn="just">
              <a:lnSpc>
                <a:spcPts val="4900"/>
              </a:lnSpc>
            </a:pPr>
            <a:endParaRPr lang="en-US" sz="3500">
              <a:solidFill>
                <a:srgbClr val="FFFFFF"/>
              </a:solidFill>
              <a:latin typeface="Aileron"/>
              <a:ea typeface="Aileron"/>
              <a:cs typeface="Aileron"/>
              <a:sym typeface="Aileron"/>
            </a:endParaRPr>
          </a:p>
          <a:p>
            <a:pPr marL="755651" lvl="1" indent="-377825" algn="just">
              <a:lnSpc>
                <a:spcPts val="4900"/>
              </a:lnSpc>
              <a:buFont typeface="Arial"/>
              <a:buChar char="•"/>
            </a:pPr>
            <a:r>
              <a:rPr lang="en-US" sz="3500">
                <a:solidFill>
                  <a:srgbClr val="FFFFFF"/>
                </a:solidFill>
                <a:latin typeface="Aileron"/>
                <a:ea typeface="Aileron"/>
                <a:cs typeface="Aileron"/>
                <a:sym typeface="Aileron"/>
              </a:rPr>
              <a:t>Yapay Zeka ve Makine Öğrenimi: Yapay zeka (AI) ve makine öğrenimi, bilişim teknolojisinin en hızlı gelişen alanlarından biridir. Bu teknolojiler, verilerin analiz edilmesi, öngörülerde bulunulması ve otomatik sistemlerin geliştirilmesi gibi alanlarda kullanılmaktadır. AI, günümüzde sağlık, finans, eğitim, ulaşım gibi birçok sektörde devrim yaratmaktadır.</a:t>
            </a:r>
          </a:p>
          <a:p>
            <a:pPr algn="just">
              <a:lnSpc>
                <a:spcPts val="4900"/>
              </a:lnSpc>
              <a:spcBef>
                <a:spcPct val="0"/>
              </a:spcBef>
            </a:pPr>
            <a:endParaRPr lang="en-US" sz="3500">
              <a:solidFill>
                <a:srgbClr val="FFFFFF"/>
              </a:solidFill>
              <a:latin typeface="Aileron"/>
              <a:ea typeface="Aileron"/>
              <a:cs typeface="Aileron"/>
              <a:sym typeface="Aileron"/>
            </a:endParaRPr>
          </a:p>
          <a:p>
            <a:pPr algn="just">
              <a:lnSpc>
                <a:spcPts val="4900"/>
              </a:lnSpc>
              <a:spcBef>
                <a:spcPct val="0"/>
              </a:spcBef>
            </a:pPr>
            <a:endParaRPr lang="en-US" sz="3500">
              <a:solidFill>
                <a:srgbClr val="FFFFFF"/>
              </a:solidFill>
              <a:latin typeface="Aileron"/>
              <a:ea typeface="Aileron"/>
              <a:cs typeface="Aileron"/>
              <a:sym typeface="Aileron"/>
            </a:endParaRPr>
          </a:p>
          <a:p>
            <a:pPr algn="just">
              <a:lnSpc>
                <a:spcPts val="4900"/>
              </a:lnSpc>
              <a:spcBef>
                <a:spcPct val="0"/>
              </a:spcBef>
            </a:pPr>
            <a:endParaRPr lang="en-US" sz="3500">
              <a:solidFill>
                <a:srgbClr val="FFFFFF"/>
              </a:solidFill>
              <a:latin typeface="Aileron"/>
              <a:ea typeface="Aileron"/>
              <a:cs typeface="Aileron"/>
              <a:sym typeface="Aileron"/>
            </a:endParaRPr>
          </a:p>
          <a:p>
            <a:pPr algn="just">
              <a:lnSpc>
                <a:spcPts val="4900"/>
              </a:lnSpc>
              <a:spcBef>
                <a:spcPct val="0"/>
              </a:spcBef>
            </a:pPr>
            <a:endParaRPr lang="en-US" sz="3500">
              <a:solidFill>
                <a:srgbClr val="FFFFFF"/>
              </a:solidFill>
              <a:latin typeface="Aileron"/>
              <a:ea typeface="Aileron"/>
              <a:cs typeface="Aileron"/>
              <a:sym typeface="Aileron"/>
            </a:endParaRPr>
          </a:p>
          <a:p>
            <a:pPr algn="just">
              <a:lnSpc>
                <a:spcPts val="4900"/>
              </a:lnSpc>
              <a:spcBef>
                <a:spcPct val="0"/>
              </a:spcBef>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30</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8035925"/>
          </a:xfrm>
          <a:prstGeom prst="rect">
            <a:avLst/>
          </a:prstGeom>
        </p:spPr>
        <p:txBody>
          <a:bodyPr lIns="0" tIns="0" rIns="0" bIns="0" rtlCol="0" anchor="t">
            <a:spAutoFit/>
          </a:bodyPr>
          <a:lstStyle/>
          <a:p>
            <a:pPr algn="just">
              <a:lnSpc>
                <a:spcPts val="4900"/>
              </a:lnSpc>
            </a:pPr>
            <a:r>
              <a:rPr lang="en-US" sz="3500">
                <a:solidFill>
                  <a:srgbClr val="5CE1E6"/>
                </a:solidFill>
                <a:latin typeface="Aileron"/>
                <a:ea typeface="Aileron"/>
                <a:cs typeface="Aileron"/>
                <a:sym typeface="Aileron"/>
              </a:rPr>
              <a:t>1. Charles Babbage ve İlk Bilgisayar Fikirleri</a:t>
            </a:r>
          </a:p>
          <a:p>
            <a:pPr algn="just">
              <a:lnSpc>
                <a:spcPts val="4900"/>
              </a:lnSpc>
            </a:pPr>
            <a:endParaRPr lang="en-US" sz="3500">
              <a:solidFill>
                <a:srgbClr val="5CE1E6"/>
              </a:solidFill>
              <a:latin typeface="Aileron"/>
              <a:ea typeface="Aileron"/>
              <a:cs typeface="Aileron"/>
              <a:sym typeface="Aileron"/>
            </a:endParaRPr>
          </a:p>
          <a:p>
            <a:pPr marL="755651" lvl="1" indent="-377825" algn="just">
              <a:lnSpc>
                <a:spcPts val="4900"/>
              </a:lnSpc>
              <a:buFont typeface="Arial"/>
              <a:buChar char="•"/>
            </a:pPr>
            <a:r>
              <a:rPr lang="en-US" sz="3500">
                <a:solidFill>
                  <a:srgbClr val="FFFFFF"/>
                </a:solidFill>
                <a:latin typeface="Aileron"/>
                <a:ea typeface="Aileron"/>
                <a:cs typeface="Aileron"/>
                <a:sym typeface="Aileron"/>
              </a:rPr>
              <a:t>Analitik Makine: 19. yüzyılda Charles Babbage, mekanik bir bilgisayar olarak kabul edilen "Analitik Makine"yi tasarladı. Bu makine, programlanabilir olmasıyla modern bilgisayarların temelini oluşturdu. Babbage, karmaşık hesaplamaları otomatikleştirmek amacıyla bu makineyi geliştirdi ancak tamamlanamadı. Onun çalışmaları, bilgisayar mühendisliğinin temellerini atmıştır.</a:t>
            </a:r>
          </a:p>
          <a:p>
            <a:pPr algn="just">
              <a:lnSpc>
                <a:spcPts val="4900"/>
              </a:lnSpc>
            </a:pPr>
            <a:endParaRPr lang="en-US" sz="3500">
              <a:solidFill>
                <a:srgbClr val="FFFFFF"/>
              </a:solidFill>
              <a:latin typeface="Aileron"/>
              <a:ea typeface="Aileron"/>
              <a:cs typeface="Aileron"/>
              <a:sym typeface="Aileron"/>
            </a:endParaRPr>
          </a:p>
          <a:p>
            <a:pPr marL="755651" lvl="1" indent="-377825" algn="just">
              <a:lnSpc>
                <a:spcPts val="4900"/>
              </a:lnSpc>
              <a:buFont typeface="Arial"/>
              <a:buChar char="•"/>
            </a:pPr>
            <a:r>
              <a:rPr lang="en-US" sz="3500">
                <a:solidFill>
                  <a:srgbClr val="FFFFFF"/>
                </a:solidFill>
                <a:latin typeface="Aileron"/>
                <a:ea typeface="Aileron"/>
                <a:cs typeface="Aileron"/>
                <a:sym typeface="Aileron"/>
              </a:rPr>
              <a:t>Dönüm Noktası: Babbage’in geliştirdiği bu fikirler, modern bilgisayarların temel taşlarını oluşturdu. Bu, insanlık için bilgi işleme kapasitesinin büyük ölçüde artmasına ve karmaşık hesaplamaların yapılabilmesine olanak tanıdı. Babbage, bu alandaki ilk önemli dönüm noktalarından birini oluşturdu.</a:t>
            </a:r>
          </a:p>
          <a:p>
            <a:pPr algn="just">
              <a:lnSpc>
                <a:spcPts val="4900"/>
              </a:lnSpc>
              <a:spcBef>
                <a:spcPct val="0"/>
              </a:spcBef>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33</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7416800"/>
          </a:xfrm>
          <a:prstGeom prst="rect">
            <a:avLst/>
          </a:prstGeom>
        </p:spPr>
        <p:txBody>
          <a:bodyPr lIns="0" tIns="0" rIns="0" bIns="0" rtlCol="0" anchor="t">
            <a:spAutoFit/>
          </a:bodyPr>
          <a:lstStyle/>
          <a:p>
            <a:pPr algn="just">
              <a:lnSpc>
                <a:spcPts val="4900"/>
              </a:lnSpc>
            </a:pPr>
            <a:r>
              <a:rPr lang="en-US" sz="3500">
                <a:solidFill>
                  <a:srgbClr val="5CE1E6"/>
                </a:solidFill>
                <a:latin typeface="Aileron"/>
                <a:ea typeface="Aileron"/>
                <a:cs typeface="Aileron"/>
                <a:sym typeface="Aileron"/>
              </a:rPr>
              <a:t>2. Alan Turing ve Bilgisayar Bilimi</a:t>
            </a:r>
          </a:p>
          <a:p>
            <a:pPr algn="just">
              <a:lnSpc>
                <a:spcPts val="4900"/>
              </a:lnSpc>
            </a:pPr>
            <a:endParaRPr lang="en-US" sz="3500">
              <a:solidFill>
                <a:srgbClr val="5CE1E6"/>
              </a:solidFill>
              <a:latin typeface="Aileron"/>
              <a:ea typeface="Aileron"/>
              <a:cs typeface="Aileron"/>
              <a:sym typeface="Aileron"/>
            </a:endParaRPr>
          </a:p>
          <a:p>
            <a:pPr marL="755651" lvl="1" indent="-377825" algn="just">
              <a:lnSpc>
                <a:spcPts val="4900"/>
              </a:lnSpc>
              <a:buFont typeface="Arial"/>
              <a:buChar char="•"/>
            </a:pPr>
            <a:r>
              <a:rPr lang="en-US" sz="3500">
                <a:solidFill>
                  <a:srgbClr val="FFFFFF"/>
                </a:solidFill>
                <a:latin typeface="Aileron"/>
                <a:ea typeface="Aileron"/>
                <a:cs typeface="Aileron"/>
                <a:sym typeface="Aileron"/>
              </a:rPr>
              <a:t>Turing Makinesi: Alan Turing, 1930'larda geliştirdiği "Turing Makinesi" ile teorik bilgisayar biliminin temelini attı. Turing’in bu teorik modeli, modern bilgisayarların çalışma prensiplerini anlamamıza yardımcı oldu. Ayrıca, II. Dünya Savaşı sırasında, Enigma şifreleme makinesini çözmek için geliştirdiği teknikler, savaşın seyrini değiştirdi.</a:t>
            </a:r>
          </a:p>
          <a:p>
            <a:pPr algn="just">
              <a:lnSpc>
                <a:spcPts val="4900"/>
              </a:lnSpc>
            </a:pPr>
            <a:endParaRPr lang="en-US" sz="3500">
              <a:solidFill>
                <a:srgbClr val="FFFFFF"/>
              </a:solidFill>
              <a:latin typeface="Aileron"/>
              <a:ea typeface="Aileron"/>
              <a:cs typeface="Aileron"/>
              <a:sym typeface="Aileron"/>
            </a:endParaRPr>
          </a:p>
          <a:p>
            <a:pPr marL="755651" lvl="1" indent="-377825" algn="just">
              <a:lnSpc>
                <a:spcPts val="4900"/>
              </a:lnSpc>
              <a:buFont typeface="Arial"/>
              <a:buChar char="•"/>
            </a:pPr>
            <a:r>
              <a:rPr lang="en-US" sz="3500">
                <a:solidFill>
                  <a:srgbClr val="FFFFFF"/>
                </a:solidFill>
                <a:latin typeface="Aileron"/>
                <a:ea typeface="Aileron"/>
                <a:cs typeface="Aileron"/>
                <a:sym typeface="Aileron"/>
              </a:rPr>
              <a:t>Dönüm Noktası: Turing’in çalışmaları, bilgisayar bilimi ve kriptoloji alanlarında büyük bir devrim yarattı. Onun fikirleri, dijital bilgisayarların gelişiminin önünü açarak, bugünkü bilişim dünyasının temelini oluşturdu.</a:t>
            </a:r>
          </a:p>
          <a:p>
            <a:pPr algn="just">
              <a:lnSpc>
                <a:spcPts val="4900"/>
              </a:lnSpc>
              <a:spcBef>
                <a:spcPct val="0"/>
              </a:spcBef>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34</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7416800"/>
          </a:xfrm>
          <a:prstGeom prst="rect">
            <a:avLst/>
          </a:prstGeom>
        </p:spPr>
        <p:txBody>
          <a:bodyPr lIns="0" tIns="0" rIns="0" bIns="0" rtlCol="0" anchor="t">
            <a:spAutoFit/>
          </a:bodyPr>
          <a:lstStyle/>
          <a:p>
            <a:pPr algn="just">
              <a:lnSpc>
                <a:spcPts val="4900"/>
              </a:lnSpc>
            </a:pPr>
            <a:r>
              <a:rPr lang="en-US" sz="3500">
                <a:solidFill>
                  <a:srgbClr val="FFDE59"/>
                </a:solidFill>
                <a:latin typeface="Aileron"/>
                <a:ea typeface="Aileron"/>
                <a:cs typeface="Aileron"/>
                <a:sym typeface="Aileron"/>
              </a:rPr>
              <a:t>3. John von Neumann ve Bilgisayar Mimarisi</a:t>
            </a:r>
          </a:p>
          <a:p>
            <a:pPr algn="just">
              <a:lnSpc>
                <a:spcPts val="4900"/>
              </a:lnSpc>
            </a:pPr>
            <a:endParaRPr lang="en-US" sz="3500">
              <a:solidFill>
                <a:srgbClr val="FFDE59"/>
              </a:solidFill>
              <a:latin typeface="Aileron"/>
              <a:ea typeface="Aileron"/>
              <a:cs typeface="Aileron"/>
              <a:sym typeface="Aileron"/>
            </a:endParaRPr>
          </a:p>
          <a:p>
            <a:pPr marL="755651" lvl="1" indent="-377825" algn="just">
              <a:lnSpc>
                <a:spcPts val="4900"/>
              </a:lnSpc>
              <a:buFont typeface="Arial"/>
              <a:buChar char="•"/>
            </a:pPr>
            <a:r>
              <a:rPr lang="en-US" sz="3500">
                <a:solidFill>
                  <a:srgbClr val="FFFFFF"/>
                </a:solidFill>
                <a:latin typeface="Aileron"/>
                <a:ea typeface="Aileron"/>
                <a:cs typeface="Aileron"/>
                <a:sym typeface="Aileron"/>
              </a:rPr>
              <a:t>Von Neumann Mimarisi: 1945 yılında John von Neumann, bilgisayarların çalışma prensiplerini açıklayan bir mimari tasarladı. Bu tasarım, hafıza ve işlem birimlerinin ayrılması ve bilgisayarların programlanabilir olması gibi temel ilkeleri içeriyordu. Bu mimari, hala modern bilgisayarların tasarımında kullanılmaktadır.</a:t>
            </a:r>
          </a:p>
          <a:p>
            <a:pPr algn="just">
              <a:lnSpc>
                <a:spcPts val="4900"/>
              </a:lnSpc>
            </a:pPr>
            <a:endParaRPr lang="en-US" sz="3500">
              <a:solidFill>
                <a:srgbClr val="FFFFFF"/>
              </a:solidFill>
              <a:latin typeface="Aileron"/>
              <a:ea typeface="Aileron"/>
              <a:cs typeface="Aileron"/>
              <a:sym typeface="Aileron"/>
            </a:endParaRPr>
          </a:p>
          <a:p>
            <a:pPr marL="755651" lvl="1" indent="-377825" algn="just">
              <a:lnSpc>
                <a:spcPts val="4900"/>
              </a:lnSpc>
              <a:buFont typeface="Arial"/>
              <a:buChar char="•"/>
            </a:pPr>
            <a:r>
              <a:rPr lang="en-US" sz="3500">
                <a:solidFill>
                  <a:srgbClr val="FFFFFF"/>
                </a:solidFill>
                <a:latin typeface="Aileron"/>
                <a:ea typeface="Aileron"/>
                <a:cs typeface="Aileron"/>
                <a:sym typeface="Aileron"/>
              </a:rPr>
              <a:t>Dönüm Noktası: Von Neumann’ın bu çalışması, bilgisayarların daha esnek ve güçlü olmasını sağladı. Bu mimari, bilgisayarların hızla gelişmesine ve daha karmaşık işlemler yapabilmesine olanak tanıyarak, bilişim teknolojilerinde büyük bir ilerleme kaydedilmesini sağladı.</a:t>
            </a:r>
          </a:p>
          <a:p>
            <a:pPr algn="just">
              <a:lnSpc>
                <a:spcPts val="4900"/>
              </a:lnSpc>
              <a:spcBef>
                <a:spcPct val="0"/>
              </a:spcBef>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35</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7416800"/>
          </a:xfrm>
          <a:prstGeom prst="rect">
            <a:avLst/>
          </a:prstGeom>
        </p:spPr>
        <p:txBody>
          <a:bodyPr lIns="0" tIns="0" rIns="0" bIns="0" rtlCol="0" anchor="t">
            <a:spAutoFit/>
          </a:bodyPr>
          <a:lstStyle/>
          <a:p>
            <a:pPr algn="just">
              <a:lnSpc>
                <a:spcPts val="4900"/>
              </a:lnSpc>
            </a:pPr>
            <a:r>
              <a:rPr lang="en-US" sz="3500">
                <a:solidFill>
                  <a:srgbClr val="FFDE59"/>
                </a:solidFill>
                <a:latin typeface="Aileron"/>
                <a:ea typeface="Aileron"/>
                <a:cs typeface="Aileron"/>
                <a:sym typeface="Aileron"/>
              </a:rPr>
              <a:t>4. Tim Berners-Lee ve İnternetin Doğuşu</a:t>
            </a:r>
          </a:p>
          <a:p>
            <a:pPr algn="just">
              <a:lnSpc>
                <a:spcPts val="4900"/>
              </a:lnSpc>
            </a:pPr>
            <a:endParaRPr lang="en-US" sz="3500">
              <a:solidFill>
                <a:srgbClr val="FFDE59"/>
              </a:solidFill>
              <a:latin typeface="Aileron"/>
              <a:ea typeface="Aileron"/>
              <a:cs typeface="Aileron"/>
              <a:sym typeface="Aileron"/>
            </a:endParaRPr>
          </a:p>
          <a:p>
            <a:pPr marL="755651" lvl="1" indent="-377825" algn="just">
              <a:lnSpc>
                <a:spcPts val="4900"/>
              </a:lnSpc>
              <a:buFont typeface="Arial"/>
              <a:buChar char="•"/>
            </a:pPr>
            <a:r>
              <a:rPr lang="en-US" sz="3500">
                <a:solidFill>
                  <a:srgbClr val="FFFFFF"/>
                </a:solidFill>
                <a:latin typeface="Aileron"/>
                <a:ea typeface="Aileron"/>
                <a:cs typeface="Aileron"/>
                <a:sym typeface="Aileron"/>
              </a:rPr>
              <a:t>World Wide Web (WWW): 1989 yılında Tim Berners-Lee, Dünya Çapında Ağ (WWW) kavramını geliştirdi. Bu, internetin bugünkü şeklini almasını sağlayan bir sistemdi. Web tarayıcılarının geliştirilmesiyle, insanlar internet üzerinde bilgi arama, paylaşma ve iletişim kurma imkanı buldu.</a:t>
            </a:r>
          </a:p>
          <a:p>
            <a:pPr algn="just">
              <a:lnSpc>
                <a:spcPts val="4900"/>
              </a:lnSpc>
            </a:pPr>
            <a:endParaRPr lang="en-US" sz="3500">
              <a:solidFill>
                <a:srgbClr val="FFFFFF"/>
              </a:solidFill>
              <a:latin typeface="Aileron"/>
              <a:ea typeface="Aileron"/>
              <a:cs typeface="Aileron"/>
              <a:sym typeface="Aileron"/>
            </a:endParaRPr>
          </a:p>
          <a:p>
            <a:pPr marL="755651" lvl="1" indent="-377825" algn="just">
              <a:lnSpc>
                <a:spcPts val="4900"/>
              </a:lnSpc>
              <a:buFont typeface="Arial"/>
              <a:buChar char="•"/>
            </a:pPr>
            <a:r>
              <a:rPr lang="en-US" sz="3500">
                <a:solidFill>
                  <a:srgbClr val="FFFFFF"/>
                </a:solidFill>
                <a:latin typeface="Aileron"/>
                <a:ea typeface="Aileron"/>
                <a:cs typeface="Aileron"/>
                <a:sym typeface="Aileron"/>
              </a:rPr>
              <a:t>Dönüm Noktası: WWW'nin geliştirilmesi, küresel bilgi paylaşımını ve iletişimi kökten değiştirdi. İnternet, dünya çapında milyonlarca insanı birbirine bağladı ve bilgiye erişimi demokratikleştirdi. Bu, hem sosyal hem de ekonomik alanlarda büyük bir etki yarattı.</a:t>
            </a:r>
          </a:p>
          <a:p>
            <a:pPr algn="just">
              <a:lnSpc>
                <a:spcPts val="4900"/>
              </a:lnSpc>
              <a:spcBef>
                <a:spcPct val="0"/>
              </a:spcBef>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36</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6797675"/>
          </a:xfrm>
          <a:prstGeom prst="rect">
            <a:avLst/>
          </a:prstGeom>
        </p:spPr>
        <p:txBody>
          <a:bodyPr lIns="0" tIns="0" rIns="0" bIns="0" rtlCol="0" anchor="t">
            <a:spAutoFit/>
          </a:bodyPr>
          <a:lstStyle/>
          <a:p>
            <a:pPr algn="just">
              <a:lnSpc>
                <a:spcPts val="4900"/>
              </a:lnSpc>
            </a:pPr>
            <a:r>
              <a:rPr lang="en-US" sz="3500">
                <a:solidFill>
                  <a:srgbClr val="FFDE59"/>
                </a:solidFill>
                <a:latin typeface="Aileron"/>
                <a:ea typeface="Aileron"/>
                <a:cs typeface="Aileron"/>
                <a:sym typeface="Aileron"/>
              </a:rPr>
              <a:t>5. Steve Jobs ve Akıllı Telefonlar</a:t>
            </a:r>
          </a:p>
          <a:p>
            <a:pPr algn="just">
              <a:lnSpc>
                <a:spcPts val="4900"/>
              </a:lnSpc>
            </a:pPr>
            <a:endParaRPr lang="en-US" sz="3500">
              <a:solidFill>
                <a:srgbClr val="FFDE59"/>
              </a:solidFill>
              <a:latin typeface="Aileron"/>
              <a:ea typeface="Aileron"/>
              <a:cs typeface="Aileron"/>
              <a:sym typeface="Aileron"/>
            </a:endParaRPr>
          </a:p>
          <a:p>
            <a:pPr marL="755651" lvl="1" indent="-377825" algn="just">
              <a:lnSpc>
                <a:spcPts val="4900"/>
              </a:lnSpc>
              <a:buFont typeface="Arial"/>
              <a:buChar char="•"/>
            </a:pPr>
            <a:r>
              <a:rPr lang="en-US" sz="3500">
                <a:solidFill>
                  <a:srgbClr val="FFFFFF"/>
                </a:solidFill>
                <a:latin typeface="Aileron"/>
                <a:ea typeface="Aileron"/>
                <a:cs typeface="Aileron"/>
                <a:sym typeface="Aileron"/>
              </a:rPr>
              <a:t>iPhone ve Mobil Devrim: 2007 yılında Steve Jobs, ilk iPhone’u tanıtarak akıllı telefon devrimini başlattı. iPhone, telefonun ötesinde bir cihaz olarak, internet erişimi, uygulamalar ve multimedya gibi özellikleri bir araya getirdi. Bu, mobil uygulama geliştirme gerekliliğini doğurdu ve mobil teknolojilerin hızla yayılmasına neden oldu.</a:t>
            </a:r>
          </a:p>
          <a:p>
            <a:pPr algn="just">
              <a:lnSpc>
                <a:spcPts val="4900"/>
              </a:lnSpc>
            </a:pPr>
            <a:endParaRPr lang="en-US" sz="3500">
              <a:solidFill>
                <a:srgbClr val="FFFFFF"/>
              </a:solidFill>
              <a:latin typeface="Aileron"/>
              <a:ea typeface="Aileron"/>
              <a:cs typeface="Aileron"/>
              <a:sym typeface="Aileron"/>
            </a:endParaRPr>
          </a:p>
          <a:p>
            <a:pPr marL="755651" lvl="1" indent="-377825" algn="just">
              <a:lnSpc>
                <a:spcPts val="4900"/>
              </a:lnSpc>
              <a:buFont typeface="Arial"/>
              <a:buChar char="•"/>
            </a:pPr>
            <a:r>
              <a:rPr lang="en-US" sz="3500">
                <a:solidFill>
                  <a:srgbClr val="FFFFFF"/>
                </a:solidFill>
                <a:latin typeface="Aileron"/>
                <a:ea typeface="Aileron"/>
                <a:cs typeface="Aileron"/>
                <a:sym typeface="Aileron"/>
              </a:rPr>
              <a:t>Dönüm Noktası: iPhone’un piyasaya sürülmesi, insanların iletişim, çalışma ve eğlence alışkanlıklarını kökten değiştirdi. Mobil uygulama ekosisteminin doğuşu, dijital ekonomiyi şekillendiren büyük bir dönüm noktası oldu.</a:t>
            </a:r>
          </a:p>
          <a:p>
            <a:pPr algn="just">
              <a:lnSpc>
                <a:spcPts val="4900"/>
              </a:lnSpc>
              <a:spcBef>
                <a:spcPct val="0"/>
              </a:spcBef>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37</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7416800"/>
          </a:xfrm>
          <a:prstGeom prst="rect">
            <a:avLst/>
          </a:prstGeom>
        </p:spPr>
        <p:txBody>
          <a:bodyPr lIns="0" tIns="0" rIns="0" bIns="0" rtlCol="0" anchor="t">
            <a:spAutoFit/>
          </a:bodyPr>
          <a:lstStyle/>
          <a:p>
            <a:pPr algn="just">
              <a:lnSpc>
                <a:spcPts val="4900"/>
              </a:lnSpc>
            </a:pPr>
            <a:r>
              <a:rPr lang="en-US" sz="3500">
                <a:solidFill>
                  <a:srgbClr val="FFDE59"/>
                </a:solidFill>
                <a:latin typeface="Aileron"/>
                <a:ea typeface="Aileron"/>
                <a:cs typeface="Aileron"/>
                <a:sym typeface="Aileron"/>
              </a:rPr>
              <a:t>6. Bill Gates ve Kişisel Bilgisayarlar</a:t>
            </a:r>
          </a:p>
          <a:p>
            <a:pPr algn="just">
              <a:lnSpc>
                <a:spcPts val="4900"/>
              </a:lnSpc>
            </a:pPr>
            <a:endParaRPr lang="en-US" sz="3500">
              <a:solidFill>
                <a:srgbClr val="FFDE59"/>
              </a:solidFill>
              <a:latin typeface="Aileron"/>
              <a:ea typeface="Aileron"/>
              <a:cs typeface="Aileron"/>
              <a:sym typeface="Aileron"/>
            </a:endParaRPr>
          </a:p>
          <a:p>
            <a:pPr marL="755651" lvl="1" indent="-377825" algn="just">
              <a:lnSpc>
                <a:spcPts val="4900"/>
              </a:lnSpc>
              <a:buFont typeface="Arial"/>
              <a:buChar char="•"/>
            </a:pPr>
            <a:r>
              <a:rPr lang="en-US" sz="3500">
                <a:solidFill>
                  <a:srgbClr val="FFFFFF"/>
                </a:solidFill>
                <a:latin typeface="Aileron"/>
                <a:ea typeface="Aileron"/>
                <a:cs typeface="Aileron"/>
                <a:sym typeface="Aileron"/>
              </a:rPr>
              <a:t>Microsoft ve Yazılım Devrimi: Bill Gates, Microsoft'u kurarak kişisel bilgisayarların yaygınlaşmasına büyük katkı sağladı. Microsoft'un geliştirdiği Windows işletim sistemi, bilgisayarların daha kullanıcı dostu olmasını sağladı ve kişisel bilgisayarların evlere girmesini hızlandırdı.</a:t>
            </a:r>
          </a:p>
          <a:p>
            <a:pPr algn="just">
              <a:lnSpc>
                <a:spcPts val="4900"/>
              </a:lnSpc>
            </a:pPr>
            <a:endParaRPr lang="en-US" sz="3500">
              <a:solidFill>
                <a:srgbClr val="FFFFFF"/>
              </a:solidFill>
              <a:latin typeface="Aileron"/>
              <a:ea typeface="Aileron"/>
              <a:cs typeface="Aileron"/>
              <a:sym typeface="Aileron"/>
            </a:endParaRPr>
          </a:p>
          <a:p>
            <a:pPr marL="755651" lvl="1" indent="-377825" algn="just">
              <a:lnSpc>
                <a:spcPts val="4900"/>
              </a:lnSpc>
              <a:buFont typeface="Arial"/>
              <a:buChar char="•"/>
            </a:pPr>
            <a:r>
              <a:rPr lang="en-US" sz="3500">
                <a:solidFill>
                  <a:srgbClr val="FFFFFF"/>
                </a:solidFill>
                <a:latin typeface="Aileron"/>
                <a:ea typeface="Aileron"/>
                <a:cs typeface="Aileron"/>
                <a:sym typeface="Aileron"/>
              </a:rPr>
              <a:t>Dönüm Noktası: Gates’in vizyonu, kişisel bilgisayarların kitlesel olarak benimsenmesini sağladı. Bu, hem iş dünyasında hem de kişisel yaşamda dijital devrimi mümkün kıldı. Kişisel bilgisayarların yaygınlaşması, bilgiye erişimi artırdı ve yeni iş modellerinin ortaya çıkmasına yol açtı.</a:t>
            </a:r>
          </a:p>
          <a:p>
            <a:pPr algn="just">
              <a:lnSpc>
                <a:spcPts val="4900"/>
              </a:lnSpc>
              <a:spcBef>
                <a:spcPct val="0"/>
              </a:spcBef>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38</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rot="-10800000">
            <a:off x="7218384" y="-118678"/>
            <a:ext cx="11197271" cy="10409780"/>
          </a:xfrm>
          <a:custGeom>
            <a:avLst/>
            <a:gdLst/>
            <a:ahLst/>
            <a:cxnLst/>
            <a:rect l="l" t="t" r="r" b="b"/>
            <a:pathLst>
              <a:path w="11197271" h="10409780">
                <a:moveTo>
                  <a:pt x="0" y="0"/>
                </a:moveTo>
                <a:lnTo>
                  <a:pt x="11197271" y="0"/>
                </a:lnTo>
                <a:lnTo>
                  <a:pt x="11197271" y="10409781"/>
                </a:lnTo>
                <a:lnTo>
                  <a:pt x="0" y="10409781"/>
                </a:lnTo>
                <a:lnTo>
                  <a:pt x="0" y="0"/>
                </a:lnTo>
                <a:close/>
              </a:path>
            </a:pathLst>
          </a:custGeom>
          <a:blipFill>
            <a:blip r:embed="rId2">
              <a:alphaModFix amt="43999"/>
              <a:extLst>
                <a:ext uri="{96DAC541-7B7A-43D3-8B79-37D633B846F1}">
                  <asvg:svgBlip xmlns:asvg="http://schemas.microsoft.com/office/drawing/2016/SVG/main" xmlns="" r:embed="rId3"/>
                </a:ext>
              </a:extLst>
            </a:blip>
            <a:stretch>
              <a:fillRect l="-67683" t="-14855" b="-70137"/>
            </a:stretch>
          </a:blipFill>
        </p:spPr>
      </p:sp>
      <p:sp>
        <p:nvSpPr>
          <p:cNvPr id="3" name="TextBox 3"/>
          <p:cNvSpPr txBox="1"/>
          <p:nvPr/>
        </p:nvSpPr>
        <p:spPr>
          <a:xfrm>
            <a:off x="685800" y="1257300"/>
            <a:ext cx="16868035" cy="7540526"/>
          </a:xfrm>
          <a:prstGeom prst="rect">
            <a:avLst/>
          </a:prstGeom>
        </p:spPr>
        <p:txBody>
          <a:bodyPr lIns="0" tIns="0" rIns="0" bIns="0" rtlCol="0" anchor="t">
            <a:spAutoFit/>
          </a:bodyPr>
          <a:lstStyle/>
          <a:p>
            <a:pPr algn="just">
              <a:lnSpc>
                <a:spcPts val="4900"/>
              </a:lnSpc>
              <a:spcBef>
                <a:spcPct val="0"/>
              </a:spcBef>
            </a:pPr>
            <a:r>
              <a:rPr lang="en-US" sz="3500" b="1" dirty="0" err="1">
                <a:solidFill>
                  <a:schemeClr val="bg1">
                    <a:lumMod val="95000"/>
                  </a:schemeClr>
                </a:solidFill>
                <a:latin typeface="Aileron"/>
                <a:ea typeface="Aileron"/>
                <a:cs typeface="Aileron"/>
                <a:sym typeface="Aileron"/>
              </a:rPr>
              <a:t>Bilgi</a:t>
            </a:r>
            <a:r>
              <a:rPr lang="en-US" sz="3500" b="1" dirty="0">
                <a:solidFill>
                  <a:schemeClr val="bg1">
                    <a:lumMod val="95000"/>
                  </a:schemeClr>
                </a:solidFill>
                <a:latin typeface="Aileron"/>
                <a:ea typeface="Aileron"/>
                <a:cs typeface="Aileron"/>
                <a:sym typeface="Aileron"/>
              </a:rPr>
              <a:t>: </a:t>
            </a:r>
            <a:r>
              <a:rPr lang="tr-TR" sz="3600" dirty="0">
                <a:solidFill>
                  <a:schemeClr val="bg1">
                    <a:lumMod val="95000"/>
                  </a:schemeClr>
                </a:solidFill>
              </a:rPr>
              <a:t>Bilgi, verilerin işlenerek anlamlı hale getirilmesi sonucunda elde edilen bir içeriktir. </a:t>
            </a:r>
            <a:endParaRPr lang="tr-TR" sz="3600" dirty="0" smtClean="0">
              <a:solidFill>
                <a:schemeClr val="bg1">
                  <a:lumMod val="95000"/>
                </a:schemeClr>
              </a:solidFill>
            </a:endParaRPr>
          </a:p>
          <a:p>
            <a:pPr algn="just">
              <a:lnSpc>
                <a:spcPts val="4900"/>
              </a:lnSpc>
              <a:spcBef>
                <a:spcPct val="0"/>
              </a:spcBef>
            </a:pPr>
            <a:r>
              <a:rPr lang="tr-TR" sz="3600" dirty="0" smtClean="0">
                <a:solidFill>
                  <a:schemeClr val="bg1">
                    <a:lumMod val="95000"/>
                  </a:schemeClr>
                </a:solidFill>
              </a:rPr>
              <a:t>■ </a:t>
            </a:r>
            <a:r>
              <a:rPr lang="tr-TR" sz="3600" dirty="0">
                <a:solidFill>
                  <a:schemeClr val="bg1">
                    <a:lumMod val="95000"/>
                  </a:schemeClr>
                </a:solidFill>
              </a:rPr>
              <a:t>Bilgi, bir konuda sahip olunan gerçekler, anlayışlar, beceriler ve deneyimlerin toplamıdır. ■ Bilgi, insanın çevresindeki dünya hakkında anlayışını ve öngörülerini artırarak kararlar almasına ve problemleri çözmesine yardımcı olur. Örneğin, matematiksel bir formül, </a:t>
            </a:r>
            <a:r>
              <a:rPr lang="tr-TR" sz="3600" dirty="0">
                <a:solidFill>
                  <a:schemeClr val="bg1">
                    <a:lumMod val="95000"/>
                  </a:schemeClr>
                </a:solidFill>
              </a:rPr>
              <a:t>tarihsel bir olay veya bir dil bilgisi kuralı bilgiye örnek </a:t>
            </a:r>
            <a:r>
              <a:rPr lang="tr-TR" sz="3600" dirty="0" smtClean="0">
                <a:solidFill>
                  <a:schemeClr val="bg1">
                    <a:lumMod val="95000"/>
                  </a:schemeClr>
                </a:solidFill>
              </a:rPr>
              <a:t>olabilir.</a:t>
            </a:r>
          </a:p>
          <a:p>
            <a:pPr algn="just">
              <a:lnSpc>
                <a:spcPts val="4900"/>
              </a:lnSpc>
              <a:spcBef>
                <a:spcPct val="0"/>
              </a:spcBef>
            </a:pPr>
            <a:endParaRPr lang="tr-TR" sz="3600" b="1" dirty="0" smtClean="0">
              <a:solidFill>
                <a:schemeClr val="bg1">
                  <a:lumMod val="95000"/>
                </a:schemeClr>
              </a:solidFill>
            </a:endParaRPr>
          </a:p>
          <a:p>
            <a:pPr algn="just">
              <a:lnSpc>
                <a:spcPts val="4900"/>
              </a:lnSpc>
              <a:spcBef>
                <a:spcPct val="0"/>
              </a:spcBef>
            </a:pPr>
            <a:r>
              <a:rPr lang="tr-TR" sz="3600" b="1" dirty="0" smtClean="0">
                <a:solidFill>
                  <a:schemeClr val="bg1">
                    <a:lumMod val="95000"/>
                  </a:schemeClr>
                </a:solidFill>
              </a:rPr>
              <a:t>Teknoloji: </a:t>
            </a:r>
            <a:r>
              <a:rPr lang="tr-TR" sz="3600" dirty="0" smtClean="0">
                <a:solidFill>
                  <a:schemeClr val="bg1">
                    <a:lumMod val="95000"/>
                  </a:schemeClr>
                </a:solidFill>
              </a:rPr>
              <a:t>insan yaşamını kolaylaştırmak, verimliliği artırmak ve sorunları çözmek amacıyla kullanılan araçlar, makineler, sistemler ve yöntemlerin toplamıdır. </a:t>
            </a:r>
          </a:p>
          <a:p>
            <a:pPr algn="just">
              <a:lnSpc>
                <a:spcPts val="4900"/>
              </a:lnSpc>
              <a:spcBef>
                <a:spcPct val="0"/>
              </a:spcBef>
            </a:pPr>
            <a:r>
              <a:rPr lang="tr-TR" sz="3600" dirty="0" smtClean="0">
                <a:solidFill>
                  <a:schemeClr val="bg1">
                    <a:lumMod val="95000"/>
                  </a:schemeClr>
                </a:solidFill>
              </a:rPr>
              <a:t>■ </a:t>
            </a:r>
            <a:r>
              <a:rPr lang="tr-TR" sz="3600" dirty="0">
                <a:solidFill>
                  <a:schemeClr val="bg1">
                    <a:lumMod val="95000"/>
                  </a:schemeClr>
                </a:solidFill>
              </a:rPr>
              <a:t>Teknoloji, bilimsel bilgilerin pratik uygulamaları olarak düşünülebilir. Bilgisayarlar, internet, telefonlar ve robotlar gibi araçlar, teknolojinin somut örnekleridir. </a:t>
            </a:r>
            <a:endParaRPr lang="tr-TR" sz="3600" dirty="0" smtClean="0">
              <a:solidFill>
                <a:schemeClr val="bg1">
                  <a:lumMod val="95000"/>
                </a:schemeClr>
              </a:solidFill>
            </a:endParaRPr>
          </a:p>
          <a:p>
            <a:pPr algn="just">
              <a:lnSpc>
                <a:spcPts val="4900"/>
              </a:lnSpc>
              <a:spcBef>
                <a:spcPct val="0"/>
              </a:spcBef>
            </a:pPr>
            <a:r>
              <a:rPr lang="tr-TR" sz="3600" dirty="0" smtClean="0">
                <a:solidFill>
                  <a:schemeClr val="bg1">
                    <a:lumMod val="95000"/>
                  </a:schemeClr>
                </a:solidFill>
              </a:rPr>
              <a:t>■ </a:t>
            </a:r>
            <a:r>
              <a:rPr lang="tr-TR" sz="3600" dirty="0">
                <a:solidFill>
                  <a:schemeClr val="bg1">
                    <a:lumMod val="95000"/>
                  </a:schemeClr>
                </a:solidFill>
              </a:rPr>
              <a:t>Teknoloji, aynı zamanda bu araçları geliştiren ve uygulayan bilimsel ve mühendislik bilgilerini de kapsar</a:t>
            </a:r>
            <a:r>
              <a:rPr lang="tr-TR" sz="3600" dirty="0"/>
              <a:t>.</a:t>
            </a:r>
            <a:endParaRPr lang="en-US" sz="3500" dirty="0">
              <a:solidFill>
                <a:schemeClr val="bg1">
                  <a:lumMod val="95000"/>
                </a:schemeClr>
              </a:solidFill>
              <a:latin typeface="Aileron"/>
              <a:ea typeface="Aileron"/>
              <a:cs typeface="Aileron"/>
              <a:sym typeface="Aileron"/>
            </a:endParaRPr>
          </a:p>
        </p:txBody>
      </p:sp>
      <p:sp>
        <p:nvSpPr>
          <p:cNvPr id="4" name="TextBox 4"/>
          <p:cNvSpPr txBox="1"/>
          <p:nvPr/>
        </p:nvSpPr>
        <p:spPr>
          <a:xfrm>
            <a:off x="190595" y="9904276"/>
            <a:ext cx="88404"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1</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6797675"/>
          </a:xfrm>
          <a:prstGeom prst="rect">
            <a:avLst/>
          </a:prstGeom>
        </p:spPr>
        <p:txBody>
          <a:bodyPr lIns="0" tIns="0" rIns="0" bIns="0" rtlCol="0" anchor="t">
            <a:spAutoFit/>
          </a:bodyPr>
          <a:lstStyle/>
          <a:p>
            <a:pPr algn="just">
              <a:lnSpc>
                <a:spcPts val="4900"/>
              </a:lnSpc>
            </a:pPr>
            <a:r>
              <a:rPr lang="en-US" sz="3500">
                <a:solidFill>
                  <a:srgbClr val="FFDE59"/>
                </a:solidFill>
                <a:latin typeface="Aileron"/>
                <a:ea typeface="Aileron"/>
                <a:cs typeface="Aileron"/>
                <a:sym typeface="Aileron"/>
              </a:rPr>
              <a:t>Sonuç</a:t>
            </a:r>
          </a:p>
          <a:p>
            <a:pPr algn="just">
              <a:lnSpc>
                <a:spcPts val="4900"/>
              </a:lnSpc>
            </a:pPr>
            <a:endParaRPr lang="en-US" sz="3500">
              <a:solidFill>
                <a:srgbClr val="FFDE59"/>
              </a:solidFill>
              <a:latin typeface="Aileron"/>
              <a:ea typeface="Aileron"/>
              <a:cs typeface="Aileron"/>
              <a:sym typeface="Aileron"/>
            </a:endParaRPr>
          </a:p>
          <a:p>
            <a:pPr algn="just">
              <a:lnSpc>
                <a:spcPts val="4900"/>
              </a:lnSpc>
            </a:pPr>
            <a:r>
              <a:rPr lang="en-US" sz="3500">
                <a:solidFill>
                  <a:srgbClr val="FFFFFF"/>
                </a:solidFill>
                <a:latin typeface="Aileron"/>
                <a:ea typeface="Aileron"/>
                <a:cs typeface="Aileron"/>
                <a:sym typeface="Aileron"/>
              </a:rPr>
              <a:t>Bu önemli aktörler, teknolojik araçların ve bilgisayarların gelişiminde kilit rol oynamışlardır. Babbage'in mekanik bilgisayarından Turing'in teorik bilgisayarlarına, von Neumann'ın mimarisinden Berners-Lee'nin internetine kadar birçok gelişme, insanlığın bilgi işleme ve iletişim şekillerini tamamen değiştirdi. Bu yenilikler, günümüzün dijital dünyasını şekillendiren dönüm noktaları oldu ve gelecekteki teknolojik gelişmeler için sağlam bir temel oluşturdu.</a:t>
            </a:r>
          </a:p>
          <a:p>
            <a:pPr algn="just">
              <a:lnSpc>
                <a:spcPts val="4900"/>
              </a:lnSpc>
            </a:pPr>
            <a:endParaRPr lang="en-US" sz="3500">
              <a:solidFill>
                <a:srgbClr val="FFFFFF"/>
              </a:solidFill>
              <a:latin typeface="Aileron"/>
              <a:ea typeface="Aileron"/>
              <a:cs typeface="Aileron"/>
              <a:sym typeface="Aileron"/>
            </a:endParaRPr>
          </a:p>
          <a:p>
            <a:pPr algn="just">
              <a:lnSpc>
                <a:spcPts val="4900"/>
              </a:lnSpc>
            </a:pPr>
            <a:endParaRPr lang="en-US" sz="3500">
              <a:solidFill>
                <a:srgbClr val="FFFFFF"/>
              </a:solidFill>
              <a:latin typeface="Aileron"/>
              <a:ea typeface="Aileron"/>
              <a:cs typeface="Aileron"/>
              <a:sym typeface="Aileron"/>
            </a:endParaRPr>
          </a:p>
          <a:p>
            <a:pPr algn="just">
              <a:lnSpc>
                <a:spcPts val="4900"/>
              </a:lnSpc>
              <a:spcBef>
                <a:spcPct val="0"/>
              </a:spcBef>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39</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8655050"/>
          </a:xfrm>
          <a:prstGeom prst="rect">
            <a:avLst/>
          </a:prstGeom>
        </p:spPr>
        <p:txBody>
          <a:bodyPr lIns="0" tIns="0" rIns="0" bIns="0" rtlCol="0" anchor="t">
            <a:spAutoFit/>
          </a:bodyPr>
          <a:lstStyle/>
          <a:p>
            <a:pPr algn="just">
              <a:lnSpc>
                <a:spcPts val="4900"/>
              </a:lnSpc>
            </a:pPr>
            <a:r>
              <a:rPr lang="en-US" sz="3500">
                <a:solidFill>
                  <a:srgbClr val="FBFBFB"/>
                </a:solidFill>
                <a:latin typeface="Aileron"/>
                <a:ea typeface="Aileron"/>
                <a:cs typeface="Aileron"/>
                <a:sym typeface="Aileron"/>
              </a:rPr>
              <a:t>Bilişim teknolojileri, günümüzde hayatın hemen her alanında kendine geniş bir yer bulmuş durumdadır. Bu teknolojiler, eğitimden sağlığa, iş dünyasından eğlenceye kadar birçok sektörde yaygın olarak kullanılmaktadır. İşte bilişim teknolojilerinin bazı kullanım alanları ve bu alanlardaki mevcut durum:</a:t>
            </a:r>
          </a:p>
          <a:p>
            <a:pPr algn="just">
              <a:lnSpc>
                <a:spcPts val="4900"/>
              </a:lnSpc>
            </a:pPr>
            <a:r>
              <a:rPr lang="en-US" sz="3500">
                <a:solidFill>
                  <a:srgbClr val="FFDE59"/>
                </a:solidFill>
                <a:latin typeface="Aileron"/>
                <a:ea typeface="Aileron"/>
                <a:cs typeface="Aileron"/>
                <a:sym typeface="Aileron"/>
              </a:rPr>
              <a:t>1. Eğitim</a:t>
            </a:r>
          </a:p>
          <a:p>
            <a:pPr marL="755651" lvl="1" indent="-377825" algn="just">
              <a:lnSpc>
                <a:spcPts val="4900"/>
              </a:lnSpc>
              <a:buFont typeface="Arial"/>
              <a:buChar char="•"/>
            </a:pPr>
            <a:r>
              <a:rPr lang="en-US" sz="3500">
                <a:solidFill>
                  <a:srgbClr val="FBFBFB"/>
                </a:solidFill>
                <a:latin typeface="Aileron"/>
                <a:ea typeface="Aileron"/>
                <a:cs typeface="Aileron"/>
                <a:sym typeface="Aileron"/>
              </a:rPr>
              <a:t>Mevcut Durum: Bilişim teknolojileri, eğitimde dijital ders materyalleri, online öğrenme platformları ve sanal sınıflar gibi yeniliklerle öğrencilerin bilgiye daha kolay erişimini sağlamaktadır. Öğretmenler, öğrencilere interaktif içerikler sunarak öğrenme sürecini daha etkili hale getirmektedir.</a:t>
            </a:r>
          </a:p>
          <a:p>
            <a:pPr marL="755651" lvl="1" indent="-377825" algn="just">
              <a:lnSpc>
                <a:spcPts val="4900"/>
              </a:lnSpc>
              <a:buFont typeface="Arial"/>
              <a:buChar char="•"/>
            </a:pPr>
            <a:r>
              <a:rPr lang="en-US" sz="3500">
                <a:solidFill>
                  <a:srgbClr val="FBFBFB"/>
                </a:solidFill>
                <a:latin typeface="Aileron"/>
                <a:ea typeface="Aileron"/>
                <a:cs typeface="Aileron"/>
                <a:sym typeface="Aileron"/>
              </a:rPr>
              <a:t>Gelecek Tahminleri: Gelecekte artırılmış gerçeklik (AR) ve sanal gerçeklik (VR) teknolojilerinin eğitimde daha yaygın kullanılması beklenmektedir. Bu teknolojiler, öğrencilerin derslere aktif olarak katılmasını ve daha derin bir öğrenme deneyimi yaşamalarını sağlayabilir.</a:t>
            </a:r>
          </a:p>
          <a:p>
            <a:pPr algn="just">
              <a:lnSpc>
                <a:spcPts val="4900"/>
              </a:lnSpc>
            </a:pPr>
            <a:endParaRPr lang="en-US" sz="3500">
              <a:solidFill>
                <a:srgbClr val="FBFBFB"/>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40</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6178550"/>
          </a:xfrm>
          <a:prstGeom prst="rect">
            <a:avLst/>
          </a:prstGeom>
        </p:spPr>
        <p:txBody>
          <a:bodyPr lIns="0" tIns="0" rIns="0" bIns="0" rtlCol="0" anchor="t">
            <a:spAutoFit/>
          </a:bodyPr>
          <a:lstStyle/>
          <a:p>
            <a:pPr algn="just">
              <a:lnSpc>
                <a:spcPts val="4900"/>
              </a:lnSpc>
            </a:pPr>
            <a:r>
              <a:rPr lang="en-US" sz="3500">
                <a:solidFill>
                  <a:srgbClr val="FFDE59"/>
                </a:solidFill>
                <a:latin typeface="Aileron"/>
                <a:ea typeface="Aileron"/>
                <a:cs typeface="Aileron"/>
                <a:sym typeface="Aileron"/>
              </a:rPr>
              <a:t>2. Sağlık</a:t>
            </a:r>
          </a:p>
          <a:p>
            <a:pPr algn="just">
              <a:lnSpc>
                <a:spcPts val="4900"/>
              </a:lnSpc>
            </a:pPr>
            <a:endParaRPr lang="en-US" sz="3500">
              <a:solidFill>
                <a:srgbClr val="FFDE59"/>
              </a:solidFill>
              <a:latin typeface="Aileron"/>
              <a:ea typeface="Aileron"/>
              <a:cs typeface="Aileron"/>
              <a:sym typeface="Aileron"/>
            </a:endParaRPr>
          </a:p>
          <a:p>
            <a:pPr marL="755651" lvl="1" indent="-377825" algn="just">
              <a:lnSpc>
                <a:spcPts val="4900"/>
              </a:lnSpc>
              <a:buFont typeface="Arial"/>
              <a:buChar char="•"/>
            </a:pPr>
            <a:r>
              <a:rPr lang="en-US" sz="3500">
                <a:solidFill>
                  <a:srgbClr val="FFFFFF"/>
                </a:solidFill>
                <a:latin typeface="Aileron"/>
                <a:ea typeface="Aileron"/>
                <a:cs typeface="Aileron"/>
                <a:sym typeface="Aileron"/>
              </a:rPr>
              <a:t>Mevcut Durum: Sağlık sektöründe, bilişim teknolojileri hastane yönetim sistemlerinden tıbbi görüntüleme tekniklerine kadar geniş bir yelpazede kullanılmaktadır. Tele-tıp hizmetleri, doktorların uzaktan hasta muayenesi yapmasını sağlamaktadır.</a:t>
            </a:r>
          </a:p>
          <a:p>
            <a:pPr marL="755651" lvl="1" indent="-377825" algn="just">
              <a:lnSpc>
                <a:spcPts val="4900"/>
              </a:lnSpc>
              <a:buFont typeface="Arial"/>
              <a:buChar char="•"/>
            </a:pPr>
            <a:r>
              <a:rPr lang="en-US" sz="3500">
                <a:solidFill>
                  <a:srgbClr val="FFFFFF"/>
                </a:solidFill>
                <a:latin typeface="Aileron"/>
                <a:ea typeface="Aileron"/>
                <a:cs typeface="Aileron"/>
                <a:sym typeface="Aileron"/>
              </a:rPr>
              <a:t>Gelecek Tahminleri: Gelecekte yapay zeka ve makine öğrenmesi, hastalıkların teşhisinde ve tedavisinde daha etkin bir rol oynayabilir. Ayrıca, giyilebilir sağlık teknolojileri, bireylerin sağlık durumlarını sürekli olarak izlemelerine olanak tanıyabilir.</a:t>
            </a:r>
          </a:p>
          <a:p>
            <a:pPr algn="just">
              <a:lnSpc>
                <a:spcPts val="4900"/>
              </a:lnSpc>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41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6797675"/>
          </a:xfrm>
          <a:prstGeom prst="rect">
            <a:avLst/>
          </a:prstGeom>
        </p:spPr>
        <p:txBody>
          <a:bodyPr lIns="0" tIns="0" rIns="0" bIns="0" rtlCol="0" anchor="t">
            <a:spAutoFit/>
          </a:bodyPr>
          <a:lstStyle/>
          <a:p>
            <a:pPr algn="just">
              <a:lnSpc>
                <a:spcPts val="4900"/>
              </a:lnSpc>
            </a:pPr>
            <a:r>
              <a:rPr lang="en-US" sz="3500">
                <a:solidFill>
                  <a:srgbClr val="FFDE59"/>
                </a:solidFill>
                <a:latin typeface="Aileron"/>
                <a:ea typeface="Aileron"/>
                <a:cs typeface="Aileron"/>
                <a:sym typeface="Aileron"/>
              </a:rPr>
              <a:t>3. İş Dünyası</a:t>
            </a:r>
          </a:p>
          <a:p>
            <a:pPr algn="just">
              <a:lnSpc>
                <a:spcPts val="4900"/>
              </a:lnSpc>
            </a:pPr>
            <a:endParaRPr lang="en-US" sz="3500">
              <a:solidFill>
                <a:srgbClr val="FFDE59"/>
              </a:solidFill>
              <a:latin typeface="Aileron"/>
              <a:ea typeface="Aileron"/>
              <a:cs typeface="Aileron"/>
              <a:sym typeface="Aileron"/>
            </a:endParaRPr>
          </a:p>
          <a:p>
            <a:pPr marL="755651" lvl="1" indent="-377825" algn="just">
              <a:lnSpc>
                <a:spcPts val="4900"/>
              </a:lnSpc>
              <a:buFont typeface="Arial"/>
              <a:buChar char="•"/>
            </a:pPr>
            <a:r>
              <a:rPr lang="en-US" sz="3500">
                <a:solidFill>
                  <a:srgbClr val="FFFFFF"/>
                </a:solidFill>
                <a:latin typeface="Aileron"/>
                <a:ea typeface="Aileron"/>
                <a:cs typeface="Aileron"/>
                <a:sym typeface="Aileron"/>
              </a:rPr>
              <a:t>Mevcut Durum: Bilişim teknolojileri, iş dünyasında verimlilik ve iletişimi artırmak amacıyla kullanılıyor. Bulut bilişim, veri analitiği, CRM sistemleri ve otomasyon araçları gibi teknolojiler, şirketlerin operasyonlarını daha etkin bir şekilde yönetmelerine yardımcı oluyor.</a:t>
            </a:r>
          </a:p>
          <a:p>
            <a:pPr marL="755651" lvl="1" indent="-377825" algn="just">
              <a:lnSpc>
                <a:spcPts val="4900"/>
              </a:lnSpc>
              <a:buFont typeface="Arial"/>
              <a:buChar char="•"/>
            </a:pPr>
            <a:r>
              <a:rPr lang="en-US" sz="3500">
                <a:solidFill>
                  <a:srgbClr val="FFFFFF"/>
                </a:solidFill>
                <a:latin typeface="Aileron"/>
                <a:ea typeface="Aileron"/>
                <a:cs typeface="Aileron"/>
                <a:sym typeface="Aileron"/>
              </a:rPr>
              <a:t>Gelecek Tahminleri: Gelecekte iş dünyasında robotik süreç otomasyonu (RPA) ve yapay zeka tabanlı sistemlerin daha yaygın hale gelmesi bekleniyor. Bu, işletmelerin daha akıllı ve hızlı kararlar almasını sağlayabilir ve insan iş gücünü daha stratejik görevlere odaklanmasına olanak tanıyabilir.</a:t>
            </a:r>
          </a:p>
          <a:p>
            <a:pPr algn="just">
              <a:lnSpc>
                <a:spcPts val="4900"/>
              </a:lnSpc>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42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6178550"/>
          </a:xfrm>
          <a:prstGeom prst="rect">
            <a:avLst/>
          </a:prstGeom>
        </p:spPr>
        <p:txBody>
          <a:bodyPr lIns="0" tIns="0" rIns="0" bIns="0" rtlCol="0" anchor="t">
            <a:spAutoFit/>
          </a:bodyPr>
          <a:lstStyle/>
          <a:p>
            <a:pPr algn="just">
              <a:lnSpc>
                <a:spcPts val="4900"/>
              </a:lnSpc>
            </a:pPr>
            <a:r>
              <a:rPr lang="en-US" sz="3500">
                <a:solidFill>
                  <a:srgbClr val="FFDE59"/>
                </a:solidFill>
                <a:latin typeface="Aileron"/>
                <a:ea typeface="Aileron"/>
                <a:cs typeface="Aileron"/>
                <a:sym typeface="Aileron"/>
              </a:rPr>
              <a:t>4. Eğlence ve Medya</a:t>
            </a:r>
          </a:p>
          <a:p>
            <a:pPr algn="just">
              <a:lnSpc>
                <a:spcPts val="4900"/>
              </a:lnSpc>
            </a:pPr>
            <a:endParaRPr lang="en-US" sz="3500">
              <a:solidFill>
                <a:srgbClr val="FFDE59"/>
              </a:solidFill>
              <a:latin typeface="Aileron"/>
              <a:ea typeface="Aileron"/>
              <a:cs typeface="Aileron"/>
              <a:sym typeface="Aileron"/>
            </a:endParaRPr>
          </a:p>
          <a:p>
            <a:pPr marL="755651" lvl="1" indent="-377825" algn="just">
              <a:lnSpc>
                <a:spcPts val="4900"/>
              </a:lnSpc>
              <a:buFont typeface="Arial"/>
              <a:buChar char="•"/>
            </a:pPr>
            <a:r>
              <a:rPr lang="en-US" sz="3500">
                <a:solidFill>
                  <a:srgbClr val="FFFFFF"/>
                </a:solidFill>
                <a:latin typeface="Aileron"/>
                <a:ea typeface="Aileron"/>
                <a:cs typeface="Aileron"/>
                <a:sym typeface="Aileron"/>
              </a:rPr>
              <a:t>Mevcut Durum: Bilişim teknolojileri, eğlence ve medya sektöründe dijital yayın platformları, oyunlar ve sosyal medya gibi araçlarla kullanıcıların eğlenceye ve bilgiye erişimini kolaylaştırmaktadır.</a:t>
            </a:r>
          </a:p>
          <a:p>
            <a:pPr marL="755651" lvl="1" indent="-377825" algn="just">
              <a:lnSpc>
                <a:spcPts val="4900"/>
              </a:lnSpc>
              <a:buFont typeface="Arial"/>
              <a:buChar char="•"/>
            </a:pPr>
            <a:r>
              <a:rPr lang="en-US" sz="3500">
                <a:solidFill>
                  <a:srgbClr val="FFFFFF"/>
                </a:solidFill>
                <a:latin typeface="Aileron"/>
                <a:ea typeface="Aileron"/>
                <a:cs typeface="Aileron"/>
                <a:sym typeface="Aileron"/>
              </a:rPr>
              <a:t>Gelecek Tahminleri: Gelecekte, artırılmış gerçeklik ve sanal gerçeklik oyunlarının yanı sıra interaktif medya içeriklerinin de yaygınlaşması bekleniyor. Ayrıca, yapay zeka destekli kişiselleştirilmiş içeriklerin, kullanıcı deneyimini daha da geliştireceği tahmin ediliyor.</a:t>
            </a:r>
          </a:p>
          <a:p>
            <a:pPr algn="just">
              <a:lnSpc>
                <a:spcPts val="4900"/>
              </a:lnSpc>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43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5559425"/>
          </a:xfrm>
          <a:prstGeom prst="rect">
            <a:avLst/>
          </a:prstGeom>
        </p:spPr>
        <p:txBody>
          <a:bodyPr lIns="0" tIns="0" rIns="0" bIns="0" rtlCol="0" anchor="t">
            <a:spAutoFit/>
          </a:bodyPr>
          <a:lstStyle/>
          <a:p>
            <a:pPr algn="just">
              <a:lnSpc>
                <a:spcPts val="4900"/>
              </a:lnSpc>
            </a:pPr>
            <a:r>
              <a:rPr lang="en-US" sz="3500">
                <a:solidFill>
                  <a:srgbClr val="FFDE59"/>
                </a:solidFill>
                <a:latin typeface="Aileron"/>
                <a:ea typeface="Aileron"/>
                <a:cs typeface="Aileron"/>
                <a:sym typeface="Aileron"/>
              </a:rPr>
              <a:t>5. Akıllı Şehirler</a:t>
            </a:r>
          </a:p>
          <a:p>
            <a:pPr algn="just">
              <a:lnSpc>
                <a:spcPts val="4900"/>
              </a:lnSpc>
            </a:pPr>
            <a:endParaRPr lang="en-US" sz="3500">
              <a:solidFill>
                <a:srgbClr val="FFDE59"/>
              </a:solidFill>
              <a:latin typeface="Aileron"/>
              <a:ea typeface="Aileron"/>
              <a:cs typeface="Aileron"/>
              <a:sym typeface="Aileron"/>
            </a:endParaRPr>
          </a:p>
          <a:p>
            <a:pPr marL="755651" lvl="1" indent="-377825" algn="just">
              <a:lnSpc>
                <a:spcPts val="4900"/>
              </a:lnSpc>
              <a:buFont typeface="Arial"/>
              <a:buChar char="•"/>
            </a:pPr>
            <a:r>
              <a:rPr lang="en-US" sz="3500">
                <a:solidFill>
                  <a:srgbClr val="FFFFFF"/>
                </a:solidFill>
                <a:latin typeface="Aileron"/>
                <a:ea typeface="Aileron"/>
                <a:cs typeface="Aileron"/>
                <a:sym typeface="Aileron"/>
              </a:rPr>
              <a:t>Mevcut Durum: Bilişim teknolojileri, akıllı şehir projelerinde ulaşım, enerji yönetimi ve güvenlik sistemleri gibi alanlarda kullanılmaktadır. Bu teknolojiler, şehirlerin daha verimli ve sürdürülebilir bir şekilde yönetilmesine katkı sağlamaktadır.</a:t>
            </a:r>
          </a:p>
          <a:p>
            <a:pPr marL="755651" lvl="1" indent="-377825" algn="just">
              <a:lnSpc>
                <a:spcPts val="4900"/>
              </a:lnSpc>
              <a:buFont typeface="Arial"/>
              <a:buChar char="•"/>
            </a:pPr>
            <a:r>
              <a:rPr lang="en-US" sz="3500">
                <a:solidFill>
                  <a:srgbClr val="FFFFFF"/>
                </a:solidFill>
                <a:latin typeface="Aileron"/>
                <a:ea typeface="Aileron"/>
                <a:cs typeface="Aileron"/>
                <a:sym typeface="Aileron"/>
              </a:rPr>
              <a:t>Gelecek Tahminleri: Gelecekte, nesnelerin interneti (IoT) ve büyük veri analitiği, şehir yönetiminde daha fazla kullanılabilir. Akıllı altyapılar, şehirlerde yaşam kalitesini artırabilir ve kaynak kullanımını optimize edebilir.</a:t>
            </a:r>
          </a:p>
          <a:p>
            <a:pPr algn="just">
              <a:lnSpc>
                <a:spcPts val="4900"/>
              </a:lnSpc>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44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5559425"/>
          </a:xfrm>
          <a:prstGeom prst="rect">
            <a:avLst/>
          </a:prstGeom>
        </p:spPr>
        <p:txBody>
          <a:bodyPr lIns="0" tIns="0" rIns="0" bIns="0" rtlCol="0" anchor="t">
            <a:spAutoFit/>
          </a:bodyPr>
          <a:lstStyle/>
          <a:p>
            <a:pPr algn="just">
              <a:lnSpc>
                <a:spcPts val="4900"/>
              </a:lnSpc>
            </a:pPr>
            <a:r>
              <a:rPr lang="en-US" sz="3500">
                <a:solidFill>
                  <a:srgbClr val="FFDE59"/>
                </a:solidFill>
                <a:latin typeface="Aileron"/>
                <a:ea typeface="Aileron"/>
                <a:cs typeface="Aileron"/>
                <a:sym typeface="Aileron"/>
              </a:rPr>
              <a:t>6. Perakende ve E-Ticaret</a:t>
            </a:r>
          </a:p>
          <a:p>
            <a:pPr algn="just">
              <a:lnSpc>
                <a:spcPts val="4900"/>
              </a:lnSpc>
            </a:pPr>
            <a:endParaRPr lang="en-US" sz="3500">
              <a:solidFill>
                <a:srgbClr val="FFDE59"/>
              </a:solidFill>
              <a:latin typeface="Aileron"/>
              <a:ea typeface="Aileron"/>
              <a:cs typeface="Aileron"/>
              <a:sym typeface="Aileron"/>
            </a:endParaRPr>
          </a:p>
          <a:p>
            <a:pPr marL="755651" lvl="1" indent="-377825" algn="just">
              <a:lnSpc>
                <a:spcPts val="4900"/>
              </a:lnSpc>
              <a:buFont typeface="Arial"/>
              <a:buChar char="•"/>
            </a:pPr>
            <a:r>
              <a:rPr lang="en-US" sz="3500">
                <a:solidFill>
                  <a:srgbClr val="FFFFFF"/>
                </a:solidFill>
                <a:latin typeface="Aileron"/>
                <a:ea typeface="Aileron"/>
                <a:cs typeface="Aileron"/>
                <a:sym typeface="Aileron"/>
              </a:rPr>
              <a:t>Mevcut Durum: Bilişim teknolojileri, perakende sektöründe envanter yönetimi, müşteri analitiği ve e-ticaret platformları gibi alanlarda etkin bir şekilde kullanılmaktadır. Müşterilere kişiselleştirilmiş alışveriş deneyimleri sunulmaktadır.</a:t>
            </a:r>
          </a:p>
          <a:p>
            <a:pPr marL="755651" lvl="1" indent="-377825" algn="just">
              <a:lnSpc>
                <a:spcPts val="4900"/>
              </a:lnSpc>
              <a:buFont typeface="Arial"/>
              <a:buChar char="•"/>
            </a:pPr>
            <a:r>
              <a:rPr lang="en-US" sz="3500">
                <a:solidFill>
                  <a:srgbClr val="FFFFFF"/>
                </a:solidFill>
                <a:latin typeface="Aileron"/>
                <a:ea typeface="Aileron"/>
                <a:cs typeface="Aileron"/>
                <a:sym typeface="Aileron"/>
              </a:rPr>
              <a:t>Gelecek Tahminleri: Gelecekte, yapay zeka ve makine öğrenmesi, perakende sektöründe müşteri deneyimini daha da kişiselleştirebilir. Ayrıca, sanal ve artırılmış gerçeklik ile sanal mağaza deneyimleri sunulabilir.</a:t>
            </a:r>
          </a:p>
          <a:p>
            <a:pPr algn="just">
              <a:lnSpc>
                <a:spcPts val="4900"/>
              </a:lnSpc>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45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5559425"/>
          </a:xfrm>
          <a:prstGeom prst="rect">
            <a:avLst/>
          </a:prstGeom>
        </p:spPr>
        <p:txBody>
          <a:bodyPr lIns="0" tIns="0" rIns="0" bIns="0" rtlCol="0" anchor="t">
            <a:spAutoFit/>
          </a:bodyPr>
          <a:lstStyle/>
          <a:p>
            <a:pPr algn="just">
              <a:lnSpc>
                <a:spcPts val="4900"/>
              </a:lnSpc>
            </a:pPr>
            <a:r>
              <a:rPr lang="en-US" sz="3500">
                <a:solidFill>
                  <a:srgbClr val="FFDE59"/>
                </a:solidFill>
                <a:latin typeface="Aileron"/>
                <a:ea typeface="Aileron"/>
                <a:cs typeface="Aileron"/>
                <a:sym typeface="Aileron"/>
              </a:rPr>
              <a:t>Sonuç</a:t>
            </a:r>
          </a:p>
          <a:p>
            <a:pPr algn="just">
              <a:lnSpc>
                <a:spcPts val="4900"/>
              </a:lnSpc>
            </a:pPr>
            <a:endParaRPr lang="en-US" sz="3500">
              <a:solidFill>
                <a:srgbClr val="FFDE59"/>
              </a:solidFill>
              <a:latin typeface="Aileron"/>
              <a:ea typeface="Aileron"/>
              <a:cs typeface="Aileron"/>
              <a:sym typeface="Aileron"/>
            </a:endParaRPr>
          </a:p>
          <a:p>
            <a:pPr algn="just">
              <a:lnSpc>
                <a:spcPts val="4900"/>
              </a:lnSpc>
            </a:pPr>
            <a:r>
              <a:rPr lang="en-US" sz="3500">
                <a:solidFill>
                  <a:srgbClr val="FFFFFF"/>
                </a:solidFill>
                <a:latin typeface="Aileron"/>
                <a:ea typeface="Aileron"/>
                <a:cs typeface="Aileron"/>
                <a:sym typeface="Aileron"/>
              </a:rPr>
              <a:t>Bilişim teknolojilerinin kullanım alanları, günümüzde oldukça geniş ve çeşitli olmakla birlikte, gelecekte bu alanların daha da genişlemesi ve derinleşmesi bekleniyor. Bilişim teknolojileri, her sektörde daha akıllı, verimli ve kişiselleştirilmiş çözümler sunarak, toplumun her kesiminde hayatı kolaylaştırmaya devam edecektir. Bu teknolojilerin gelişimini takip etmek, bireyler ve kurumlar için geleceğe hazırlanmak adına büyük bir önem taşımaktadır.</a:t>
            </a:r>
          </a:p>
          <a:p>
            <a:pPr algn="just">
              <a:lnSpc>
                <a:spcPts val="4900"/>
              </a:lnSpc>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46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3082925"/>
          </a:xfrm>
          <a:prstGeom prst="rect">
            <a:avLst/>
          </a:prstGeom>
        </p:spPr>
        <p:txBody>
          <a:bodyPr lIns="0" tIns="0" rIns="0" bIns="0" rtlCol="0" anchor="t">
            <a:spAutoFit/>
          </a:bodyPr>
          <a:lstStyle/>
          <a:p>
            <a:pPr algn="just">
              <a:lnSpc>
                <a:spcPts val="4900"/>
              </a:lnSpc>
            </a:pPr>
            <a:r>
              <a:rPr lang="en-US" sz="3500">
                <a:solidFill>
                  <a:srgbClr val="FFFFFF"/>
                </a:solidFill>
                <a:latin typeface="Aileron"/>
                <a:ea typeface="Aileron"/>
                <a:cs typeface="Aileron"/>
                <a:sym typeface="Aileron"/>
              </a:rPr>
              <a:t>Teknolojik gelişmeler, toplumsal yaşamı ve bireysel deneyimleri köklü bir şekilde değiştirmiştir. Bu gelişmelerin hem olumlu hem de olumsuz yönleri bulunmaktadır. Teknolojinin çeşitli alanlarda sağladığı faydalar, aynı zamanda bazı olumsuz etkiler de doğurabilir. İşte teknolojik gelişmelerin olumlu ve olumsuz yönleri, bu yönlere örnekler ve gelecekte olumsuz sonuçlar doğurabilecek teknolojilerle ilgili tartışmalar</a:t>
            </a: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47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8035925"/>
          </a:xfrm>
          <a:prstGeom prst="rect">
            <a:avLst/>
          </a:prstGeom>
        </p:spPr>
        <p:txBody>
          <a:bodyPr lIns="0" tIns="0" rIns="0" bIns="0" rtlCol="0" anchor="t">
            <a:spAutoFit/>
          </a:bodyPr>
          <a:lstStyle/>
          <a:p>
            <a:pPr algn="just">
              <a:lnSpc>
                <a:spcPts val="4900"/>
              </a:lnSpc>
            </a:pPr>
            <a:r>
              <a:rPr lang="en-US" sz="3500">
                <a:solidFill>
                  <a:srgbClr val="FCD479"/>
                </a:solidFill>
                <a:latin typeface="Aileron"/>
                <a:ea typeface="Aileron"/>
                <a:cs typeface="Aileron"/>
                <a:sym typeface="Aileron"/>
              </a:rPr>
              <a:t>a) Teknolojik Gelişmelerin Olumlu ve Olumsuz Yönleri</a:t>
            </a:r>
          </a:p>
          <a:p>
            <a:pPr algn="just">
              <a:lnSpc>
                <a:spcPts val="4900"/>
              </a:lnSpc>
            </a:pPr>
            <a:r>
              <a:rPr lang="en-US" sz="3500">
                <a:solidFill>
                  <a:srgbClr val="FFFFFF"/>
                </a:solidFill>
                <a:latin typeface="Aileron"/>
                <a:ea typeface="Aileron"/>
                <a:cs typeface="Aileron"/>
                <a:sym typeface="Aileron"/>
              </a:rPr>
              <a:t>Olumlu Yönler:</a:t>
            </a:r>
          </a:p>
          <a:p>
            <a:pPr marL="755651" lvl="1" indent="-377825" algn="just">
              <a:lnSpc>
                <a:spcPts val="4900"/>
              </a:lnSpc>
              <a:buAutoNum type="arabicPeriod"/>
            </a:pPr>
            <a:r>
              <a:rPr lang="en-US" sz="3500">
                <a:solidFill>
                  <a:srgbClr val="FFFFFF"/>
                </a:solidFill>
                <a:latin typeface="Aileron"/>
                <a:ea typeface="Aileron"/>
                <a:cs typeface="Aileron"/>
                <a:sym typeface="Aileron"/>
              </a:rPr>
              <a:t>Verimlilik ve Kolaylık: Teknoloji, birçok süreç ve görevde verimliliği artırır. Örneğin, otomasyon ve yapay zeka, üretim süreçlerini hızlandırır ve hataları azaltır.</a:t>
            </a:r>
          </a:p>
          <a:p>
            <a:pPr marL="755651" lvl="1" indent="-377825" algn="just">
              <a:lnSpc>
                <a:spcPts val="4900"/>
              </a:lnSpc>
              <a:buAutoNum type="arabicPeriod"/>
            </a:pPr>
            <a:r>
              <a:rPr lang="en-US" sz="3500">
                <a:solidFill>
                  <a:srgbClr val="FFFFFF"/>
                </a:solidFill>
                <a:latin typeface="Aileron"/>
                <a:ea typeface="Aileron"/>
                <a:cs typeface="Aileron"/>
                <a:sym typeface="Aileron"/>
              </a:rPr>
              <a:t>Erişim ve Bilgi Yayılımı: İnternet ve dijital medya sayesinde bilgiye erişim daha kolay ve hızlıdır. Eğitim, sağlık, ve diğer alanlarda bilgiye ulaşım, toplumsal bilgi seviyesini artırır.</a:t>
            </a:r>
          </a:p>
          <a:p>
            <a:pPr marL="755651" lvl="1" indent="-377825" algn="just">
              <a:lnSpc>
                <a:spcPts val="4900"/>
              </a:lnSpc>
              <a:buAutoNum type="arabicPeriod"/>
            </a:pPr>
            <a:r>
              <a:rPr lang="en-US" sz="3500">
                <a:solidFill>
                  <a:srgbClr val="FFFFFF"/>
                </a:solidFill>
                <a:latin typeface="Aileron"/>
                <a:ea typeface="Aileron"/>
                <a:cs typeface="Aileron"/>
                <a:sym typeface="Aileron"/>
              </a:rPr>
              <a:t>İletişim ve Bağlantı: Teknolojik araçlar, dünya genelindeki bireylerin anlık iletişim kurmalarına olanak tanır. Sosyal medya ve mesajlaşma uygulamaları, kişisel ve profesyonel bağlantıları güçlendirir.</a:t>
            </a:r>
          </a:p>
          <a:p>
            <a:pPr marL="755651" lvl="1" indent="-377825" algn="just">
              <a:lnSpc>
                <a:spcPts val="4900"/>
              </a:lnSpc>
              <a:buAutoNum type="arabicPeriod"/>
            </a:pPr>
            <a:r>
              <a:rPr lang="en-US" sz="3500">
                <a:solidFill>
                  <a:srgbClr val="FFFFFF"/>
                </a:solidFill>
                <a:latin typeface="Aileron"/>
                <a:ea typeface="Aileron"/>
                <a:cs typeface="Aileron"/>
                <a:sym typeface="Aileron"/>
              </a:rPr>
              <a:t>Sağlık ve Tedavi: Tıbbi teknoloji, hastalıkların teşhis ve tedavisinde büyük ilerlemeler sağlar. Tele-tıp, uzaktan sağlık hizmetlerine erişimi kolaylaştırır.</a:t>
            </a:r>
          </a:p>
          <a:p>
            <a:pPr algn="just">
              <a:lnSpc>
                <a:spcPts val="4900"/>
              </a:lnSpc>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48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rot="-10800000">
            <a:off x="7218384" y="-118678"/>
            <a:ext cx="11197271" cy="10409780"/>
          </a:xfrm>
          <a:custGeom>
            <a:avLst/>
            <a:gdLst/>
            <a:ahLst/>
            <a:cxnLst/>
            <a:rect l="l" t="t" r="r" b="b"/>
            <a:pathLst>
              <a:path w="11197271" h="10409780">
                <a:moveTo>
                  <a:pt x="0" y="0"/>
                </a:moveTo>
                <a:lnTo>
                  <a:pt x="11197271" y="0"/>
                </a:lnTo>
                <a:lnTo>
                  <a:pt x="11197271" y="10409781"/>
                </a:lnTo>
                <a:lnTo>
                  <a:pt x="0" y="10409781"/>
                </a:lnTo>
                <a:lnTo>
                  <a:pt x="0" y="0"/>
                </a:lnTo>
                <a:close/>
              </a:path>
            </a:pathLst>
          </a:custGeom>
          <a:blipFill>
            <a:blip r:embed="rId2">
              <a:alphaModFix amt="43999"/>
              <a:extLst>
                <a:ext uri="{96DAC541-7B7A-43D3-8B79-37D633B846F1}">
                  <asvg:svgBlip xmlns:asvg="http://schemas.microsoft.com/office/drawing/2016/SVG/main" xmlns="" r:embed="rId3"/>
                </a:ext>
              </a:extLst>
            </a:blip>
            <a:stretch>
              <a:fillRect l="-67683" t="-14855" b="-70137"/>
            </a:stretch>
          </a:blipFill>
        </p:spPr>
      </p:sp>
      <p:sp>
        <p:nvSpPr>
          <p:cNvPr id="3" name="TextBox 3"/>
          <p:cNvSpPr txBox="1"/>
          <p:nvPr/>
        </p:nvSpPr>
        <p:spPr>
          <a:xfrm>
            <a:off x="685800" y="1257300"/>
            <a:ext cx="16868035" cy="3141886"/>
          </a:xfrm>
          <a:prstGeom prst="rect">
            <a:avLst/>
          </a:prstGeom>
        </p:spPr>
        <p:txBody>
          <a:bodyPr lIns="0" tIns="0" rIns="0" bIns="0" rtlCol="0" anchor="t">
            <a:spAutoFit/>
          </a:bodyPr>
          <a:lstStyle/>
          <a:p>
            <a:pPr algn="just">
              <a:lnSpc>
                <a:spcPts val="4900"/>
              </a:lnSpc>
              <a:spcBef>
                <a:spcPct val="0"/>
              </a:spcBef>
            </a:pPr>
            <a:r>
              <a:rPr lang="tr-TR" sz="3600" b="1" dirty="0" smtClean="0">
                <a:solidFill>
                  <a:schemeClr val="bg1">
                    <a:lumMod val="95000"/>
                  </a:schemeClr>
                </a:solidFill>
              </a:rPr>
              <a:t>İletişim: </a:t>
            </a:r>
            <a:r>
              <a:rPr lang="tr-TR" sz="3600" dirty="0">
                <a:solidFill>
                  <a:schemeClr val="bg1">
                    <a:lumMod val="95000"/>
                  </a:schemeClr>
                </a:solidFill>
              </a:rPr>
              <a:t>B</a:t>
            </a:r>
            <a:r>
              <a:rPr lang="tr-TR" sz="3600" dirty="0" smtClean="0">
                <a:solidFill>
                  <a:schemeClr val="bg1">
                    <a:lumMod val="95000"/>
                  </a:schemeClr>
                </a:solidFill>
              </a:rPr>
              <a:t>ilgi</a:t>
            </a:r>
            <a:r>
              <a:rPr lang="tr-TR" sz="3600" dirty="0">
                <a:solidFill>
                  <a:schemeClr val="bg1">
                    <a:lumMod val="95000"/>
                  </a:schemeClr>
                </a:solidFill>
              </a:rPr>
              <a:t>, düşünce, duygular ve fikirlerin insanlar arasında aktarılması sürecidir. </a:t>
            </a:r>
            <a:endParaRPr lang="tr-TR" sz="3600" dirty="0" smtClean="0">
              <a:solidFill>
                <a:schemeClr val="bg1">
                  <a:lumMod val="95000"/>
                </a:schemeClr>
              </a:solidFill>
            </a:endParaRPr>
          </a:p>
          <a:p>
            <a:pPr algn="just">
              <a:lnSpc>
                <a:spcPts val="4900"/>
              </a:lnSpc>
              <a:spcBef>
                <a:spcPct val="0"/>
              </a:spcBef>
            </a:pPr>
            <a:r>
              <a:rPr lang="tr-TR" sz="3600" dirty="0" smtClean="0">
                <a:solidFill>
                  <a:schemeClr val="bg1">
                    <a:lumMod val="95000"/>
                  </a:schemeClr>
                </a:solidFill>
              </a:rPr>
              <a:t>■ </a:t>
            </a:r>
            <a:r>
              <a:rPr lang="tr-TR" sz="3600" dirty="0">
                <a:solidFill>
                  <a:schemeClr val="bg1">
                    <a:lumMod val="95000"/>
                  </a:schemeClr>
                </a:solidFill>
              </a:rPr>
              <a:t>İletişim, sözlü, yazılı, işaret dili veya görsel işaretler gibi çeşitli yollarla gerçekleşebilir. </a:t>
            </a:r>
            <a:endParaRPr lang="tr-TR" sz="3600" dirty="0" smtClean="0">
              <a:solidFill>
                <a:schemeClr val="bg1">
                  <a:lumMod val="95000"/>
                </a:schemeClr>
              </a:solidFill>
            </a:endParaRPr>
          </a:p>
          <a:p>
            <a:pPr algn="just">
              <a:lnSpc>
                <a:spcPts val="4900"/>
              </a:lnSpc>
              <a:spcBef>
                <a:spcPct val="0"/>
              </a:spcBef>
            </a:pPr>
            <a:r>
              <a:rPr lang="tr-TR" sz="3600" dirty="0" smtClean="0">
                <a:solidFill>
                  <a:schemeClr val="bg1">
                    <a:lumMod val="95000"/>
                  </a:schemeClr>
                </a:solidFill>
              </a:rPr>
              <a:t>■ </a:t>
            </a:r>
            <a:r>
              <a:rPr lang="tr-TR" sz="3600" dirty="0">
                <a:solidFill>
                  <a:schemeClr val="bg1">
                    <a:lumMod val="95000"/>
                  </a:schemeClr>
                </a:solidFill>
              </a:rPr>
              <a:t>Etkili iletişim, bilgi paylaşımını ve anlaşmayı kolaylaştırır, ilişkileri güçlendirir ve işbirliğini artırır. </a:t>
            </a:r>
            <a:endParaRPr lang="tr-TR" sz="3600" dirty="0" smtClean="0">
              <a:solidFill>
                <a:schemeClr val="bg1">
                  <a:lumMod val="95000"/>
                </a:schemeClr>
              </a:solidFill>
            </a:endParaRPr>
          </a:p>
          <a:p>
            <a:pPr algn="just">
              <a:lnSpc>
                <a:spcPts val="4900"/>
              </a:lnSpc>
              <a:spcBef>
                <a:spcPct val="0"/>
              </a:spcBef>
            </a:pPr>
            <a:r>
              <a:rPr lang="tr-TR" sz="3600" dirty="0" smtClean="0">
                <a:solidFill>
                  <a:schemeClr val="bg1">
                    <a:lumMod val="95000"/>
                  </a:schemeClr>
                </a:solidFill>
              </a:rPr>
              <a:t>■ </a:t>
            </a:r>
            <a:r>
              <a:rPr lang="tr-TR" sz="3600" dirty="0">
                <a:solidFill>
                  <a:schemeClr val="bg1">
                    <a:lumMod val="95000"/>
                  </a:schemeClr>
                </a:solidFill>
              </a:rPr>
              <a:t>İletişim süreci, gönderici, mesaj, kanal, alıcı ve geri bildirim gibi bileşenlerden oluşur</a:t>
            </a:r>
            <a:endParaRPr lang="en-US" sz="3500" dirty="0">
              <a:solidFill>
                <a:schemeClr val="bg1">
                  <a:lumMod val="95000"/>
                </a:schemeClr>
              </a:solidFill>
              <a:latin typeface="Aileron"/>
              <a:ea typeface="Aileron"/>
              <a:cs typeface="Aileron"/>
              <a:sym typeface="Aileron"/>
            </a:endParaRPr>
          </a:p>
        </p:txBody>
      </p:sp>
      <p:sp>
        <p:nvSpPr>
          <p:cNvPr id="4" name="TextBox 4"/>
          <p:cNvSpPr txBox="1"/>
          <p:nvPr/>
        </p:nvSpPr>
        <p:spPr>
          <a:xfrm>
            <a:off x="190595" y="9904276"/>
            <a:ext cx="88404"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1</a:t>
            </a:r>
          </a:p>
        </p:txBody>
      </p:sp>
      <p:pic>
        <p:nvPicPr>
          <p:cNvPr id="6" name="Resim 5"/>
          <p:cNvPicPr>
            <a:picLocks noChangeAspect="1"/>
          </p:cNvPicPr>
          <p:nvPr/>
        </p:nvPicPr>
        <p:blipFill rotWithShape="1">
          <a:blip r:embed="rId4"/>
          <a:srcRect l="26667" t="21111" r="22917" b="27778"/>
          <a:stretch/>
        </p:blipFill>
        <p:spPr>
          <a:xfrm>
            <a:off x="4648200" y="4646476"/>
            <a:ext cx="9220200" cy="525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0259612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8655050"/>
          </a:xfrm>
          <a:prstGeom prst="rect">
            <a:avLst/>
          </a:prstGeom>
        </p:spPr>
        <p:txBody>
          <a:bodyPr lIns="0" tIns="0" rIns="0" bIns="0" rtlCol="0" anchor="t">
            <a:spAutoFit/>
          </a:bodyPr>
          <a:lstStyle/>
          <a:p>
            <a:pPr algn="just">
              <a:lnSpc>
                <a:spcPts val="4900"/>
              </a:lnSpc>
            </a:pPr>
            <a:r>
              <a:rPr lang="en-US" sz="3500">
                <a:solidFill>
                  <a:srgbClr val="FCD479"/>
                </a:solidFill>
                <a:latin typeface="Aileron"/>
                <a:ea typeface="Aileron"/>
                <a:cs typeface="Aileron"/>
                <a:sym typeface="Aileron"/>
              </a:rPr>
              <a:t>Olumsuz Yönler:</a:t>
            </a:r>
          </a:p>
          <a:p>
            <a:pPr marL="755651" lvl="1" indent="-377825" algn="just">
              <a:lnSpc>
                <a:spcPts val="4900"/>
              </a:lnSpc>
              <a:buAutoNum type="arabicPeriod"/>
            </a:pPr>
            <a:r>
              <a:rPr lang="en-US" sz="3500">
                <a:solidFill>
                  <a:srgbClr val="FFFFFF"/>
                </a:solidFill>
                <a:latin typeface="Aileron"/>
                <a:ea typeface="Aileron"/>
                <a:cs typeface="Aileron"/>
                <a:sym typeface="Aileron"/>
              </a:rPr>
              <a:t>Gizlilik ve Güvenlik Sorunları: Dijital verilerin artışı, gizlilik ihlalleri ve siber saldırılar gibi güvenlik sorunlarına yol açabilir. Kişisel bilgilerin kötüye kullanımı, ciddi sonuçlar doğurabilir.</a:t>
            </a:r>
          </a:p>
          <a:p>
            <a:pPr marL="755651" lvl="1" indent="-377825" algn="just">
              <a:lnSpc>
                <a:spcPts val="4900"/>
              </a:lnSpc>
              <a:buAutoNum type="arabicPeriod"/>
            </a:pPr>
            <a:r>
              <a:rPr lang="en-US" sz="3500">
                <a:solidFill>
                  <a:srgbClr val="FFFFFF"/>
                </a:solidFill>
                <a:latin typeface="Aileron"/>
                <a:ea typeface="Aileron"/>
                <a:cs typeface="Aileron"/>
                <a:sym typeface="Aileron"/>
              </a:rPr>
              <a:t>Bağımlılık ve Sosyal İzolasyon: Teknolojiye bağımlılık, sosyal ilişkilerin azalmasına ve bireylerin sosyal izolasyon yaşamasına neden olabilir. Sosyal medya bağımlılığı, mental sağlık üzerinde olumsuz etkiler yaratabilir.</a:t>
            </a:r>
          </a:p>
          <a:p>
            <a:pPr marL="755651" lvl="1" indent="-377825" algn="just">
              <a:lnSpc>
                <a:spcPts val="4900"/>
              </a:lnSpc>
              <a:buAutoNum type="arabicPeriod"/>
            </a:pPr>
            <a:r>
              <a:rPr lang="en-US" sz="3500">
                <a:solidFill>
                  <a:srgbClr val="FFFFFF"/>
                </a:solidFill>
                <a:latin typeface="Aileron"/>
                <a:ea typeface="Aileron"/>
                <a:cs typeface="Aileron"/>
                <a:sym typeface="Aileron"/>
              </a:rPr>
              <a:t>İşsizlik ve İş Gücü Değişimi: Otomasyon ve yapay zeka, bazı işlerin kaybolmasına ve iş gücü piyasasında değişimlere neden olabilir. Bu durum, işsizlik oranlarını artırabilir ve sosyal eşitsizlikleri derinleştirebilir.</a:t>
            </a:r>
          </a:p>
          <a:p>
            <a:pPr marL="755651" lvl="1" indent="-377825" algn="just">
              <a:lnSpc>
                <a:spcPts val="4900"/>
              </a:lnSpc>
              <a:buAutoNum type="arabicPeriod"/>
            </a:pPr>
            <a:r>
              <a:rPr lang="en-US" sz="3500">
                <a:solidFill>
                  <a:srgbClr val="FFFFFF"/>
                </a:solidFill>
                <a:latin typeface="Aileron"/>
                <a:ea typeface="Aileron"/>
                <a:cs typeface="Aileron"/>
                <a:sym typeface="Aileron"/>
              </a:rPr>
              <a:t>Çevresel Etkiler: Teknolojik cihazların üretimi ve kullanımı, çevre kirliliğine ve doğal kaynakların tükenmesine yol açabilir. Elektronik atıklar, çevresel sorunları tetikleyebilir.</a:t>
            </a:r>
          </a:p>
          <a:p>
            <a:pPr algn="just">
              <a:lnSpc>
                <a:spcPts val="4900"/>
              </a:lnSpc>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49</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7416800"/>
          </a:xfrm>
          <a:prstGeom prst="rect">
            <a:avLst/>
          </a:prstGeom>
        </p:spPr>
        <p:txBody>
          <a:bodyPr lIns="0" tIns="0" rIns="0" bIns="0" rtlCol="0" anchor="t">
            <a:spAutoFit/>
          </a:bodyPr>
          <a:lstStyle/>
          <a:p>
            <a:pPr algn="just">
              <a:lnSpc>
                <a:spcPts val="4900"/>
              </a:lnSpc>
            </a:pPr>
            <a:r>
              <a:rPr lang="en-US" sz="3500">
                <a:solidFill>
                  <a:srgbClr val="FCD479"/>
                </a:solidFill>
                <a:latin typeface="Aileron"/>
                <a:ea typeface="Aileron"/>
                <a:cs typeface="Aileron"/>
                <a:sym typeface="Aileron"/>
              </a:rPr>
              <a:t>b) Olumlu ve Olumsuz Yönlere Örnekler</a:t>
            </a:r>
          </a:p>
          <a:p>
            <a:pPr algn="just">
              <a:lnSpc>
                <a:spcPts val="4900"/>
              </a:lnSpc>
            </a:pPr>
            <a:endParaRPr lang="en-US" sz="3500">
              <a:solidFill>
                <a:srgbClr val="FCD479"/>
              </a:solidFill>
              <a:latin typeface="Aileron"/>
              <a:ea typeface="Aileron"/>
              <a:cs typeface="Aileron"/>
              <a:sym typeface="Aileron"/>
            </a:endParaRPr>
          </a:p>
          <a:p>
            <a:pPr algn="just">
              <a:lnSpc>
                <a:spcPts val="4900"/>
              </a:lnSpc>
            </a:pPr>
            <a:r>
              <a:rPr lang="en-US" sz="3500">
                <a:solidFill>
                  <a:srgbClr val="FFFFFF"/>
                </a:solidFill>
                <a:latin typeface="Aileron"/>
                <a:ea typeface="Aileron"/>
                <a:cs typeface="Aileron"/>
                <a:sym typeface="Aileron"/>
              </a:rPr>
              <a:t>Olumlu Yönler:</a:t>
            </a:r>
          </a:p>
          <a:p>
            <a:pPr marL="755651" lvl="1" indent="-377825" algn="just">
              <a:lnSpc>
                <a:spcPts val="4900"/>
              </a:lnSpc>
              <a:buAutoNum type="arabicPeriod"/>
            </a:pPr>
            <a:r>
              <a:rPr lang="en-US" sz="3500">
                <a:solidFill>
                  <a:srgbClr val="FFFFFF"/>
                </a:solidFill>
                <a:latin typeface="Aileron"/>
                <a:ea typeface="Aileron"/>
                <a:cs typeface="Aileron"/>
                <a:sym typeface="Aileron"/>
              </a:rPr>
              <a:t>Verimlilik ve Kolaylık: Otomasyon Sistemleri – Üretim sektöründe robotik sistemler, iş süreçlerini hızlandırır ve hata oranını azaltır.</a:t>
            </a:r>
          </a:p>
          <a:p>
            <a:pPr marL="755651" lvl="1" indent="-377825" algn="just">
              <a:lnSpc>
                <a:spcPts val="4900"/>
              </a:lnSpc>
              <a:buAutoNum type="arabicPeriod"/>
            </a:pPr>
            <a:r>
              <a:rPr lang="en-US" sz="3500">
                <a:solidFill>
                  <a:srgbClr val="FFFFFF"/>
                </a:solidFill>
                <a:latin typeface="Aileron"/>
                <a:ea typeface="Aileron"/>
                <a:cs typeface="Aileron"/>
                <a:sym typeface="Aileron"/>
              </a:rPr>
              <a:t>Erişim ve Bilgi Yayılımı: Wikipedia – İnternet üzerindeki bu açık ansiklopedi, her türlü bilgiye ücretsiz ve hızlı erişim sağlar.</a:t>
            </a:r>
          </a:p>
          <a:p>
            <a:pPr marL="755651" lvl="1" indent="-377825" algn="just">
              <a:lnSpc>
                <a:spcPts val="4900"/>
              </a:lnSpc>
              <a:buAutoNum type="arabicPeriod"/>
            </a:pPr>
            <a:r>
              <a:rPr lang="en-US" sz="3500">
                <a:solidFill>
                  <a:srgbClr val="FFFFFF"/>
                </a:solidFill>
                <a:latin typeface="Aileron"/>
                <a:ea typeface="Aileron"/>
                <a:cs typeface="Aileron"/>
                <a:sym typeface="Aileron"/>
              </a:rPr>
              <a:t>İletişim ve Bağlantı: WhatsApp – Bu uygulama, metin, sesli ve görüntülü mesajlaşmayı dünya genelinde anında sağlar.</a:t>
            </a:r>
          </a:p>
          <a:p>
            <a:pPr marL="755651" lvl="1" indent="-377825" algn="just">
              <a:lnSpc>
                <a:spcPts val="4900"/>
              </a:lnSpc>
              <a:buAutoNum type="arabicPeriod"/>
            </a:pPr>
            <a:r>
              <a:rPr lang="en-US" sz="3500">
                <a:solidFill>
                  <a:srgbClr val="FFFFFF"/>
                </a:solidFill>
                <a:latin typeface="Aileron"/>
                <a:ea typeface="Aileron"/>
                <a:cs typeface="Aileron"/>
                <a:sym typeface="Aileron"/>
              </a:rPr>
              <a:t>Sağlık ve Tedavi: Tele-Tıp Uygulamaları – Bu uygulamalar, doktorların uzaktan danışmanlık yapabilmesine olanak tanır ve sağlık hizmetlerine erişimi kolaylaştırır.</a:t>
            </a:r>
          </a:p>
          <a:p>
            <a:pPr algn="just">
              <a:lnSpc>
                <a:spcPts val="4900"/>
              </a:lnSpc>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50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7416800"/>
          </a:xfrm>
          <a:prstGeom prst="rect">
            <a:avLst/>
          </a:prstGeom>
        </p:spPr>
        <p:txBody>
          <a:bodyPr lIns="0" tIns="0" rIns="0" bIns="0" rtlCol="0" anchor="t">
            <a:spAutoFit/>
          </a:bodyPr>
          <a:lstStyle/>
          <a:p>
            <a:pPr algn="just">
              <a:lnSpc>
                <a:spcPts val="4900"/>
              </a:lnSpc>
            </a:pPr>
            <a:r>
              <a:rPr lang="en-US" sz="3500">
                <a:solidFill>
                  <a:srgbClr val="FCD479"/>
                </a:solidFill>
                <a:latin typeface="Aileron"/>
                <a:ea typeface="Aileron"/>
                <a:cs typeface="Aileron"/>
                <a:sym typeface="Aileron"/>
              </a:rPr>
              <a:t>Olumsuz Yönler:</a:t>
            </a:r>
          </a:p>
          <a:p>
            <a:pPr algn="just">
              <a:lnSpc>
                <a:spcPts val="4900"/>
              </a:lnSpc>
            </a:pPr>
            <a:endParaRPr lang="en-US" sz="3500">
              <a:solidFill>
                <a:srgbClr val="FCD479"/>
              </a:solidFill>
              <a:latin typeface="Aileron"/>
              <a:ea typeface="Aileron"/>
              <a:cs typeface="Aileron"/>
              <a:sym typeface="Aileron"/>
            </a:endParaRPr>
          </a:p>
          <a:p>
            <a:pPr marL="755651" lvl="1" indent="-377825" algn="just">
              <a:lnSpc>
                <a:spcPts val="4900"/>
              </a:lnSpc>
              <a:buAutoNum type="arabicPeriod"/>
            </a:pPr>
            <a:r>
              <a:rPr lang="en-US" sz="3500">
                <a:solidFill>
                  <a:srgbClr val="FFFFFF"/>
                </a:solidFill>
                <a:latin typeface="Aileron"/>
                <a:ea typeface="Aileron"/>
                <a:cs typeface="Aileron"/>
                <a:sym typeface="Aileron"/>
              </a:rPr>
              <a:t>Gizlilik ve Güvenlik Sorunları: Cambridge Analytica Skandalı – Facebook kullanıcı verilerinin izinsiz kullanımı, gizlilik ihlallerinin ve veri güvenliği sorunlarının örneğidir.</a:t>
            </a:r>
          </a:p>
          <a:p>
            <a:pPr marL="755651" lvl="1" indent="-377825" algn="just">
              <a:lnSpc>
                <a:spcPts val="4900"/>
              </a:lnSpc>
              <a:buAutoNum type="arabicPeriod"/>
            </a:pPr>
            <a:r>
              <a:rPr lang="en-US" sz="3500">
                <a:solidFill>
                  <a:srgbClr val="FFFFFF"/>
                </a:solidFill>
                <a:latin typeface="Aileron"/>
                <a:ea typeface="Aileron"/>
                <a:cs typeface="Aileron"/>
                <a:sym typeface="Aileron"/>
              </a:rPr>
              <a:t>Bağımlılık ve Sosyal İzolasyon: Sosyal Medya Bağımlılığı – Facebook, Instagram gibi platformlar, bazı bireylerde sosyal medya bağımlılığına ve gerçek hayattan uzaklaşmaya neden olabilir.</a:t>
            </a:r>
          </a:p>
          <a:p>
            <a:pPr marL="755651" lvl="1" indent="-377825" algn="just">
              <a:lnSpc>
                <a:spcPts val="4900"/>
              </a:lnSpc>
              <a:buAutoNum type="arabicPeriod"/>
            </a:pPr>
            <a:r>
              <a:rPr lang="en-US" sz="3500">
                <a:solidFill>
                  <a:srgbClr val="FFFFFF"/>
                </a:solidFill>
                <a:latin typeface="Aileron"/>
                <a:ea typeface="Aileron"/>
                <a:cs typeface="Aileron"/>
                <a:sym typeface="Aileron"/>
              </a:rPr>
              <a:t>İşsizlik ve İş Gücü Değişimi: Otomasyon – Fabrikalarda kullanılan robotlar, bazı işlerin ortadan kalkmasına ve iş gücü kaybına yol açabilir.</a:t>
            </a:r>
          </a:p>
          <a:p>
            <a:pPr marL="755651" lvl="1" indent="-377825" algn="just">
              <a:lnSpc>
                <a:spcPts val="4900"/>
              </a:lnSpc>
              <a:buAutoNum type="arabicPeriod"/>
            </a:pPr>
            <a:r>
              <a:rPr lang="en-US" sz="3500">
                <a:solidFill>
                  <a:srgbClr val="FFFFFF"/>
                </a:solidFill>
                <a:latin typeface="Aileron"/>
                <a:ea typeface="Aileron"/>
                <a:cs typeface="Aileron"/>
                <a:sym typeface="Aileron"/>
              </a:rPr>
              <a:t>Çevresel Etkiler: Elektronik Atıklar – Eski bilgisayarlar, telefonlar ve diğer elektronik cihazlar, çevreye zararlı kimyasallar bırakabilir ve atık sorunlarına yol açabilir.</a:t>
            </a:r>
          </a:p>
          <a:p>
            <a:pPr algn="just">
              <a:lnSpc>
                <a:spcPts val="4900"/>
              </a:lnSpc>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51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9274175"/>
          </a:xfrm>
          <a:prstGeom prst="rect">
            <a:avLst/>
          </a:prstGeom>
        </p:spPr>
        <p:txBody>
          <a:bodyPr lIns="0" tIns="0" rIns="0" bIns="0" rtlCol="0" anchor="t">
            <a:spAutoFit/>
          </a:bodyPr>
          <a:lstStyle/>
          <a:p>
            <a:pPr algn="just">
              <a:lnSpc>
                <a:spcPts val="4900"/>
              </a:lnSpc>
            </a:pPr>
            <a:r>
              <a:rPr lang="en-US" sz="3500">
                <a:solidFill>
                  <a:srgbClr val="FCD479"/>
                </a:solidFill>
                <a:latin typeface="Aileron"/>
                <a:ea typeface="Aileron"/>
                <a:cs typeface="Aileron"/>
                <a:sym typeface="Aileron"/>
              </a:rPr>
              <a:t>c) Gelecekte Olumsuz Sonuçlar Doğurabilecek Teknolojiler</a:t>
            </a:r>
          </a:p>
          <a:p>
            <a:pPr algn="just">
              <a:lnSpc>
                <a:spcPts val="4900"/>
              </a:lnSpc>
            </a:pPr>
            <a:r>
              <a:rPr lang="en-US" sz="3500">
                <a:solidFill>
                  <a:srgbClr val="FFFFFF"/>
                </a:solidFill>
                <a:latin typeface="Aileron"/>
                <a:ea typeface="Aileron"/>
                <a:cs typeface="Aileron"/>
                <a:sym typeface="Aileron"/>
              </a:rPr>
              <a:t>1. Yapay Zeka ve Otonom Sistemler</a:t>
            </a:r>
          </a:p>
          <a:p>
            <a:pPr marL="755651" lvl="1" indent="-377825" algn="just">
              <a:lnSpc>
                <a:spcPts val="4900"/>
              </a:lnSpc>
              <a:buFont typeface="Arial"/>
              <a:buChar char="•"/>
            </a:pPr>
            <a:r>
              <a:rPr lang="en-US" sz="3500">
                <a:solidFill>
                  <a:srgbClr val="FFFFFF"/>
                </a:solidFill>
                <a:latin typeface="Aileron"/>
                <a:ea typeface="Aileron"/>
                <a:cs typeface="Aileron"/>
                <a:sym typeface="Aileron"/>
              </a:rPr>
              <a:t>Riskler: Yapay zeka ve otonom sistemler, iş gücü piyasasında büyük değişimlere yol açabilir. Ayrıca, bu sistemlerin kötüye kullanımı, güvenlik ve etik sorunlar doğurabilir. Örneğin, otonom silahların savaşlarda veya suçlarda kullanımı büyük riskler taşır.</a:t>
            </a:r>
          </a:p>
          <a:p>
            <a:pPr algn="just">
              <a:lnSpc>
                <a:spcPts val="4900"/>
              </a:lnSpc>
            </a:pPr>
            <a:r>
              <a:rPr lang="en-US" sz="3500">
                <a:solidFill>
                  <a:srgbClr val="FFFFFF"/>
                </a:solidFill>
                <a:latin typeface="Aileron"/>
                <a:ea typeface="Aileron"/>
                <a:cs typeface="Aileron"/>
                <a:sym typeface="Aileron"/>
              </a:rPr>
              <a:t>2. Derin Öğrenme ve Yüz Tanıma Teknolojileri</a:t>
            </a:r>
          </a:p>
          <a:p>
            <a:pPr marL="755651" lvl="1" indent="-377825" algn="just">
              <a:lnSpc>
                <a:spcPts val="4900"/>
              </a:lnSpc>
              <a:buFont typeface="Arial"/>
              <a:buChar char="•"/>
            </a:pPr>
            <a:r>
              <a:rPr lang="en-US" sz="3500">
                <a:solidFill>
                  <a:srgbClr val="FFFFFF"/>
                </a:solidFill>
                <a:latin typeface="Aileron"/>
                <a:ea typeface="Aileron"/>
                <a:cs typeface="Aileron"/>
                <a:sym typeface="Aileron"/>
              </a:rPr>
              <a:t>Riskler: Yüz tanıma teknolojileri, gizlilik ihlallerine ve kişisel bilgilerin kötüye kullanılmasına neden olabilir. Ayrıca, devletler veya özel şirketler tarafından izleme ve gözetleme amaçlı kullanılabilir, bu da bireysel özgürlükleri tehlikeye atabilir.</a:t>
            </a:r>
          </a:p>
          <a:p>
            <a:pPr algn="just">
              <a:lnSpc>
                <a:spcPts val="4900"/>
              </a:lnSpc>
            </a:pPr>
            <a:r>
              <a:rPr lang="en-US" sz="3500">
                <a:solidFill>
                  <a:srgbClr val="FFFFFF"/>
                </a:solidFill>
                <a:latin typeface="Aileron"/>
                <a:ea typeface="Aileron"/>
                <a:cs typeface="Aileron"/>
                <a:sym typeface="Aileron"/>
              </a:rPr>
              <a:t>3. Genetik Düzenleme Teknolojileri</a:t>
            </a:r>
          </a:p>
          <a:p>
            <a:pPr marL="755651" lvl="1" indent="-377825" algn="just">
              <a:lnSpc>
                <a:spcPts val="4900"/>
              </a:lnSpc>
              <a:buFont typeface="Arial"/>
              <a:buChar char="•"/>
            </a:pPr>
            <a:r>
              <a:rPr lang="en-US" sz="3500">
                <a:solidFill>
                  <a:srgbClr val="FFFFFF"/>
                </a:solidFill>
                <a:latin typeface="Aileron"/>
                <a:ea typeface="Aileron"/>
                <a:cs typeface="Aileron"/>
                <a:sym typeface="Aileron"/>
              </a:rPr>
              <a:t>Riskler: Genetik düzenleme teknolojileri, genetik hastalıkların tedavisinde büyük potansiyele sahipken, aynı zamanda etik sorunlar ve genetik çeşitliliğin azaltılması gibi riskler de taşır. Genetik modifikasyonlar, gelecekte istenmeyen sonuçlar doğurabilir.</a:t>
            </a:r>
          </a:p>
          <a:p>
            <a:pPr algn="just">
              <a:lnSpc>
                <a:spcPts val="4900"/>
              </a:lnSpc>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52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8035925"/>
          </a:xfrm>
          <a:prstGeom prst="rect">
            <a:avLst/>
          </a:prstGeom>
        </p:spPr>
        <p:txBody>
          <a:bodyPr lIns="0" tIns="0" rIns="0" bIns="0" rtlCol="0" anchor="t">
            <a:spAutoFit/>
          </a:bodyPr>
          <a:lstStyle/>
          <a:p>
            <a:pPr algn="just">
              <a:lnSpc>
                <a:spcPts val="4900"/>
              </a:lnSpc>
            </a:pPr>
            <a:r>
              <a:rPr lang="en-US" sz="3500">
                <a:solidFill>
                  <a:srgbClr val="FFFFFF"/>
                </a:solidFill>
                <a:latin typeface="Aileron"/>
                <a:ea typeface="Aileron"/>
                <a:cs typeface="Aileron"/>
                <a:sym typeface="Aileron"/>
              </a:rPr>
              <a:t>4. Blockchain ve Kripto Paralar</a:t>
            </a:r>
          </a:p>
          <a:p>
            <a:pPr marL="755651" lvl="1" indent="-377825" algn="just">
              <a:lnSpc>
                <a:spcPts val="4900"/>
              </a:lnSpc>
              <a:buFont typeface="Arial"/>
              <a:buChar char="•"/>
            </a:pPr>
            <a:r>
              <a:rPr lang="en-US" sz="3500">
                <a:solidFill>
                  <a:srgbClr val="FFFFFF"/>
                </a:solidFill>
                <a:latin typeface="Aileron"/>
                <a:ea typeface="Aileron"/>
                <a:cs typeface="Aileron"/>
                <a:sym typeface="Aileron"/>
              </a:rPr>
              <a:t>Riskler: Kripto paraların anonimliği ve merkezsiz yapısı, kara para aklama ve siber suçlar için bir zemin oluşturabilir. Ayrıca, blockchain teknolojisinin enerji tüketimi yüksek olabilir, bu da çevresel sorunlara yol açabilir.</a:t>
            </a:r>
          </a:p>
          <a:p>
            <a:pPr algn="just">
              <a:lnSpc>
                <a:spcPts val="4900"/>
              </a:lnSpc>
            </a:pPr>
            <a:endParaRPr lang="en-US" sz="3500">
              <a:solidFill>
                <a:srgbClr val="FFFFFF"/>
              </a:solidFill>
              <a:latin typeface="Aileron"/>
              <a:ea typeface="Aileron"/>
              <a:cs typeface="Aileron"/>
              <a:sym typeface="Aileron"/>
            </a:endParaRPr>
          </a:p>
          <a:p>
            <a:pPr algn="just">
              <a:lnSpc>
                <a:spcPts val="4900"/>
              </a:lnSpc>
            </a:pPr>
            <a:r>
              <a:rPr lang="en-US" sz="3500">
                <a:solidFill>
                  <a:srgbClr val="FCD479"/>
                </a:solidFill>
                <a:latin typeface="Aileron"/>
                <a:ea typeface="Aileron"/>
                <a:cs typeface="Aileron"/>
                <a:sym typeface="Aileron"/>
              </a:rPr>
              <a:t>Sonuç</a:t>
            </a:r>
          </a:p>
          <a:p>
            <a:pPr algn="just">
              <a:lnSpc>
                <a:spcPts val="4900"/>
              </a:lnSpc>
            </a:pPr>
            <a:r>
              <a:rPr lang="en-US" sz="3500">
                <a:solidFill>
                  <a:srgbClr val="FFFFFF"/>
                </a:solidFill>
                <a:latin typeface="Aileron"/>
                <a:ea typeface="Aileron"/>
                <a:cs typeface="Aileron"/>
                <a:sym typeface="Aileron"/>
              </a:rPr>
              <a:t>Teknolojik gelişmelerin hem olumlu hem de olumsuz yönleri bulunmaktadır. Olumlu yönler, yaşam kalitesini artırırken, olumsuz yönler gizlilik, güvenlik, iş gücü ve çevre gibi konularda sorunlar yaratabilir. Gelecekte, bu teknolojilerin olumsuz etkilerini en aza indirmek ve toplum için faydalı olmasını sağlamak için dikkatli bir denetim ve yönetim gereklidir. Teknolojinin potansiyel risklerini anlamak ve bu riskleri yönetmek, daha sürdürülebilir ve adil bir geleceğin sağlanmasına yardımcı olabilir.</a:t>
            </a:r>
          </a:p>
          <a:p>
            <a:pPr algn="just">
              <a:lnSpc>
                <a:spcPts val="4900"/>
              </a:lnSpc>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53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8655050"/>
          </a:xfrm>
          <a:prstGeom prst="rect">
            <a:avLst/>
          </a:prstGeom>
        </p:spPr>
        <p:txBody>
          <a:bodyPr lIns="0" tIns="0" rIns="0" bIns="0" rtlCol="0" anchor="t">
            <a:spAutoFit/>
          </a:bodyPr>
          <a:lstStyle/>
          <a:p>
            <a:pPr algn="just">
              <a:lnSpc>
                <a:spcPts val="4900"/>
              </a:lnSpc>
            </a:pPr>
            <a:r>
              <a:rPr lang="en-US" sz="3500">
                <a:solidFill>
                  <a:srgbClr val="FCD479"/>
                </a:solidFill>
                <a:latin typeface="Aileron"/>
                <a:ea typeface="Aileron"/>
                <a:cs typeface="Aileron"/>
                <a:sym typeface="Aileron"/>
              </a:rPr>
              <a:t>4. Blockchain ve Kripto Paralar</a:t>
            </a:r>
          </a:p>
          <a:p>
            <a:pPr algn="just">
              <a:lnSpc>
                <a:spcPts val="4900"/>
              </a:lnSpc>
            </a:pPr>
            <a:endParaRPr lang="en-US" sz="3500">
              <a:solidFill>
                <a:srgbClr val="FCD479"/>
              </a:solidFill>
              <a:latin typeface="Aileron"/>
              <a:ea typeface="Aileron"/>
              <a:cs typeface="Aileron"/>
              <a:sym typeface="Aileron"/>
            </a:endParaRPr>
          </a:p>
          <a:p>
            <a:pPr marL="755651" lvl="1" indent="-377825" algn="just">
              <a:lnSpc>
                <a:spcPts val="4900"/>
              </a:lnSpc>
              <a:buFont typeface="Arial"/>
              <a:buChar char="•"/>
            </a:pPr>
            <a:r>
              <a:rPr lang="en-US" sz="3500">
                <a:solidFill>
                  <a:srgbClr val="FFFFFF"/>
                </a:solidFill>
                <a:latin typeface="Aileron"/>
                <a:ea typeface="Aileron"/>
                <a:cs typeface="Aileron"/>
                <a:sym typeface="Aileron"/>
              </a:rPr>
              <a:t>Riskler: Kripto paraların anonimliği ve merkezsiz yapısı, kara para aklama ve siber suçlar için bir zemin oluşturabilir. Ayrıca, blockchain teknolojisinin enerji tüketimi yüksek olabilir, bu da çevresel sorunlara yol açabilir.</a:t>
            </a:r>
          </a:p>
          <a:p>
            <a:pPr algn="just">
              <a:lnSpc>
                <a:spcPts val="4900"/>
              </a:lnSpc>
            </a:pPr>
            <a:endParaRPr lang="en-US" sz="3500">
              <a:solidFill>
                <a:srgbClr val="FFFFFF"/>
              </a:solidFill>
              <a:latin typeface="Aileron"/>
              <a:ea typeface="Aileron"/>
              <a:cs typeface="Aileron"/>
              <a:sym typeface="Aileron"/>
            </a:endParaRPr>
          </a:p>
          <a:p>
            <a:pPr algn="just">
              <a:lnSpc>
                <a:spcPts val="4900"/>
              </a:lnSpc>
            </a:pPr>
            <a:r>
              <a:rPr lang="en-US" sz="3500">
                <a:solidFill>
                  <a:srgbClr val="FCD479"/>
                </a:solidFill>
                <a:latin typeface="Aileron"/>
                <a:ea typeface="Aileron"/>
                <a:cs typeface="Aileron"/>
                <a:sym typeface="Aileron"/>
              </a:rPr>
              <a:t>Sonuç</a:t>
            </a:r>
          </a:p>
          <a:p>
            <a:pPr algn="just">
              <a:lnSpc>
                <a:spcPts val="4900"/>
              </a:lnSpc>
            </a:pPr>
            <a:r>
              <a:rPr lang="en-US" sz="3500">
                <a:solidFill>
                  <a:srgbClr val="FFFFFF"/>
                </a:solidFill>
                <a:latin typeface="Aileron"/>
                <a:ea typeface="Aileron"/>
                <a:cs typeface="Aileron"/>
                <a:sym typeface="Aileron"/>
              </a:rPr>
              <a:t>Teknolojik gelişmelerin hem olumlu hem de olumsuz yönleri bulunmaktadır. Olumlu yönler, yaşam kalitesini artırırken, olumsuz yönler gizlilik, güvenlik, iş gücü ve çevre gibi konularda sorunlar yaratabilir. Gelecekte, bu teknolojilerin olumsuz etkilerini en aza indirmek ve toplum için faydalı olmasını sağlamak için dikkatli bir denetim ve yönetim gereklidir. Teknolojinin potansiyel risklerini anlamak ve bu riskleri yönetmek, daha sürdürülebilir ve adil bir geleceğin sağlanmasına yardımcı olabilir.</a:t>
            </a:r>
          </a:p>
          <a:p>
            <a:pPr algn="just">
              <a:lnSpc>
                <a:spcPts val="4900"/>
              </a:lnSpc>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54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10512425"/>
          </a:xfrm>
          <a:prstGeom prst="rect">
            <a:avLst/>
          </a:prstGeom>
        </p:spPr>
        <p:txBody>
          <a:bodyPr lIns="0" tIns="0" rIns="0" bIns="0" rtlCol="0" anchor="t">
            <a:spAutoFit/>
          </a:bodyPr>
          <a:lstStyle/>
          <a:p>
            <a:pPr algn="just">
              <a:lnSpc>
                <a:spcPts val="4900"/>
              </a:lnSpc>
            </a:pPr>
            <a:r>
              <a:rPr lang="en-US" sz="3500">
                <a:solidFill>
                  <a:srgbClr val="FFFFFF"/>
                </a:solidFill>
                <a:latin typeface="Aileron"/>
                <a:ea typeface="Aileron"/>
                <a:cs typeface="Aileron"/>
                <a:sym typeface="Aileron"/>
              </a:rPr>
              <a:t>Teknolojinin sürekli olarak geliştiği ve yenilendiği bir dünyada, bu değişimleri takip etmek, bireylerin ve ülkelerin başarısı için kritik bir öneme sahiptir. İşte teknolojinin gelişimini ve bu gelişmeleri takip etmenin önemini kavrayan bir yaklaşım:</a:t>
            </a:r>
          </a:p>
          <a:p>
            <a:pPr algn="just">
              <a:lnSpc>
                <a:spcPts val="4900"/>
              </a:lnSpc>
            </a:pPr>
            <a:r>
              <a:rPr lang="en-US" sz="3500">
                <a:solidFill>
                  <a:srgbClr val="FCD479"/>
                </a:solidFill>
                <a:latin typeface="Aileron"/>
                <a:ea typeface="Aileron"/>
                <a:cs typeface="Aileron"/>
                <a:sym typeface="Aileron"/>
              </a:rPr>
              <a:t>a) Teknolojinin Sürekli Gelişen ve Yenilenen Bir Kavram Olduğunu Biliyoruz</a:t>
            </a:r>
          </a:p>
          <a:p>
            <a:pPr algn="just">
              <a:lnSpc>
                <a:spcPts val="4900"/>
              </a:lnSpc>
            </a:pPr>
            <a:r>
              <a:rPr lang="en-US" sz="3500">
                <a:solidFill>
                  <a:srgbClr val="FFFFFF"/>
                </a:solidFill>
                <a:latin typeface="Aileron"/>
                <a:ea typeface="Aileron"/>
                <a:cs typeface="Aileron"/>
                <a:sym typeface="Aileron"/>
              </a:rPr>
              <a:t>Teknoloji, sürekli olarak evrim geçiren ve yenilenen bir kavramdır. Günümüz dünyasında teknolojik gelişmeler hızla ilerlemekte ve hayatın her alanında köklü değişiklikler yaratmaktadır. Bu gelişmelerin bazı örnekleri şunlardır:</a:t>
            </a:r>
          </a:p>
          <a:p>
            <a:pPr marL="755651" lvl="1" indent="-377825" algn="just">
              <a:lnSpc>
                <a:spcPts val="4900"/>
              </a:lnSpc>
              <a:buFont typeface="Arial"/>
              <a:buChar char="•"/>
            </a:pPr>
            <a:r>
              <a:rPr lang="en-US" sz="3500">
                <a:solidFill>
                  <a:srgbClr val="FFFFFF"/>
                </a:solidFill>
                <a:latin typeface="Aileron"/>
                <a:ea typeface="Aileron"/>
                <a:cs typeface="Aileron"/>
                <a:sym typeface="Aileron"/>
              </a:rPr>
              <a:t>Yapay Zeka (AI): AI teknolojisi, makinelerin insan benzeri düşünme ve öğrenme yeteneklerini kazanmasını sağlar. Örneğin, doğal dil işleme ve görüntü tanıma sistemleri, bu teknolojinin günlük yaşamda nasıl kullanıldığını gösterir.</a:t>
            </a:r>
          </a:p>
          <a:p>
            <a:pPr marL="755651" lvl="1" indent="-377825" algn="just">
              <a:lnSpc>
                <a:spcPts val="4900"/>
              </a:lnSpc>
              <a:buFont typeface="Arial"/>
              <a:buChar char="•"/>
            </a:pPr>
            <a:r>
              <a:rPr lang="en-US" sz="3500">
                <a:solidFill>
                  <a:srgbClr val="FFFFFF"/>
                </a:solidFill>
                <a:latin typeface="Aileron"/>
                <a:ea typeface="Aileron"/>
                <a:cs typeface="Aileron"/>
                <a:sym typeface="Aileron"/>
              </a:rPr>
              <a:t>Nesnelerin İnterneti (IoT): IoT, çeşitli cihazların internet üzerinden birbirleriyle iletişim kurmasını sağlar. Akıllı ev sistemleri ve bağlanabilir sağlık cihazları, bu teknolojinin uygulama örnekleridir.</a:t>
            </a:r>
          </a:p>
          <a:p>
            <a:pPr marL="755651" lvl="1" indent="-377825" algn="just">
              <a:lnSpc>
                <a:spcPts val="4900"/>
              </a:lnSpc>
              <a:buFont typeface="Arial"/>
              <a:buChar char="•"/>
            </a:pPr>
            <a:r>
              <a:rPr lang="en-US" sz="3500">
                <a:solidFill>
                  <a:srgbClr val="FFFFFF"/>
                </a:solidFill>
                <a:latin typeface="Aileron"/>
                <a:ea typeface="Aileron"/>
                <a:cs typeface="Aileron"/>
                <a:sym typeface="Aileron"/>
              </a:rPr>
              <a:t>Blockchain ve Kripto Paralar: Blockchain teknolojisi, veri güvenliğini artırmak ve merkeziyetsiz sistemler oluşturmak için kullanılır. Kripto paralar ise finansal işlemlerde devrim yaratmıştır.</a:t>
            </a:r>
          </a:p>
          <a:p>
            <a:pPr algn="just">
              <a:lnSpc>
                <a:spcPts val="4900"/>
              </a:lnSpc>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55</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9274175"/>
          </a:xfrm>
          <a:prstGeom prst="rect">
            <a:avLst/>
          </a:prstGeom>
        </p:spPr>
        <p:txBody>
          <a:bodyPr lIns="0" tIns="0" rIns="0" bIns="0" rtlCol="0" anchor="t">
            <a:spAutoFit/>
          </a:bodyPr>
          <a:lstStyle/>
          <a:p>
            <a:pPr algn="just">
              <a:lnSpc>
                <a:spcPts val="4900"/>
              </a:lnSpc>
            </a:pPr>
            <a:r>
              <a:rPr lang="en-US" sz="3500">
                <a:solidFill>
                  <a:srgbClr val="FFFFFF"/>
                </a:solidFill>
                <a:latin typeface="Aileron"/>
                <a:ea typeface="Aileron"/>
                <a:cs typeface="Aileron"/>
                <a:sym typeface="Aileron"/>
              </a:rPr>
              <a:t>b) Teknolojik Yenilikleri Takip Eden Bir Birey Olmanın Ülkesine Karşı Sorumlulukları</a:t>
            </a:r>
          </a:p>
          <a:p>
            <a:pPr algn="just">
              <a:lnSpc>
                <a:spcPts val="4900"/>
              </a:lnSpc>
            </a:pPr>
            <a:r>
              <a:rPr lang="en-US" sz="3500">
                <a:solidFill>
                  <a:srgbClr val="FFFFFF"/>
                </a:solidFill>
                <a:latin typeface="Aileron"/>
                <a:ea typeface="Aileron"/>
                <a:cs typeface="Aileron"/>
                <a:sym typeface="Aileron"/>
              </a:rPr>
              <a:t>Teknolojik yenilikleri takip eden bireylerin, ülkesine karşı birçok sorumluluğu vardır. Bu sorumluluklar şunları içerir:</a:t>
            </a:r>
          </a:p>
          <a:p>
            <a:pPr algn="just">
              <a:lnSpc>
                <a:spcPts val="4900"/>
              </a:lnSpc>
            </a:pPr>
            <a:endParaRPr lang="en-US" sz="3500">
              <a:solidFill>
                <a:srgbClr val="FFFFFF"/>
              </a:solidFill>
              <a:latin typeface="Aileron"/>
              <a:ea typeface="Aileron"/>
              <a:cs typeface="Aileron"/>
              <a:sym typeface="Aileron"/>
            </a:endParaRPr>
          </a:p>
          <a:p>
            <a:pPr marL="755651" lvl="1" indent="-377825" algn="just">
              <a:lnSpc>
                <a:spcPts val="4900"/>
              </a:lnSpc>
              <a:buFont typeface="Arial"/>
              <a:buChar char="•"/>
            </a:pPr>
            <a:r>
              <a:rPr lang="en-US" sz="3500">
                <a:solidFill>
                  <a:srgbClr val="FFFFFF"/>
                </a:solidFill>
                <a:latin typeface="Aileron"/>
                <a:ea typeface="Aileron"/>
                <a:cs typeface="Aileron"/>
                <a:sym typeface="Aileron"/>
              </a:rPr>
              <a:t>Rekabetçilik ve Yenilikçilik: Teknolojiyi takip eden bireyler, ülkenin rekabet gücünü artırmak ve yenilikçi çözümler geliştirmek için katkıda bulunabilirler. Bu, ülkenin ekonomik büyümesine ve uluslararası düzeydeki rekabetçiliğine olumlu etki yapar.</a:t>
            </a:r>
          </a:p>
          <a:p>
            <a:pPr marL="755651" lvl="1" indent="-377825" algn="just">
              <a:lnSpc>
                <a:spcPts val="4900"/>
              </a:lnSpc>
              <a:buFont typeface="Arial"/>
              <a:buChar char="•"/>
            </a:pPr>
            <a:r>
              <a:rPr lang="en-US" sz="3500">
                <a:solidFill>
                  <a:srgbClr val="FFFFFF"/>
                </a:solidFill>
                <a:latin typeface="Aileron"/>
                <a:ea typeface="Aileron"/>
                <a:cs typeface="Aileron"/>
                <a:sym typeface="Aileron"/>
              </a:rPr>
              <a:t>Eğitim ve Bilgi Paylaşımı: Teknolojik yenilikleri öğrenen bireyler, bu bilgileri başkalarıyla paylaşarak toplumun genel bilgi seviyesini artırabilirler. Eğitim, ülkedeki teknolojik okuryazarlığın yükselmesine yardımcı olur.</a:t>
            </a:r>
          </a:p>
          <a:p>
            <a:pPr marL="755651" lvl="1" indent="-377825" algn="just">
              <a:lnSpc>
                <a:spcPts val="4900"/>
              </a:lnSpc>
              <a:buFont typeface="Arial"/>
              <a:buChar char="•"/>
            </a:pPr>
            <a:r>
              <a:rPr lang="en-US" sz="3500">
                <a:solidFill>
                  <a:srgbClr val="FFFFFF"/>
                </a:solidFill>
                <a:latin typeface="Aileron"/>
                <a:ea typeface="Aileron"/>
                <a:cs typeface="Aileron"/>
                <a:sym typeface="Aileron"/>
              </a:rPr>
              <a:t>Politika ve Strateji Geliştirme: Teknolojik gelişmeleri takip eden bireyler, ülkenin teknoloji politikaları ve stratejilerini daha bilinçli bir şekilde oluşturmasına katkıda bulunabilirler. Bu, ülkenin teknolojiye dayalı sorunları daha etkili bir şekilde çözmesine yardımcı olur.</a:t>
            </a:r>
          </a:p>
          <a:p>
            <a:pPr algn="just">
              <a:lnSpc>
                <a:spcPts val="4900"/>
              </a:lnSpc>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56</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9274175"/>
          </a:xfrm>
          <a:prstGeom prst="rect">
            <a:avLst/>
          </a:prstGeom>
        </p:spPr>
        <p:txBody>
          <a:bodyPr lIns="0" tIns="0" rIns="0" bIns="0" rtlCol="0" anchor="t">
            <a:spAutoFit/>
          </a:bodyPr>
          <a:lstStyle/>
          <a:p>
            <a:pPr algn="just">
              <a:lnSpc>
                <a:spcPts val="4900"/>
              </a:lnSpc>
            </a:pPr>
            <a:r>
              <a:rPr lang="en-US" sz="3500">
                <a:solidFill>
                  <a:srgbClr val="FFFFFF"/>
                </a:solidFill>
                <a:latin typeface="Aileron"/>
                <a:ea typeface="Aileron"/>
                <a:cs typeface="Aileron"/>
                <a:sym typeface="Aileron"/>
              </a:rPr>
              <a:t>c) Öğrenciler Bilişim Teknolojileri Alanındaki Son Gelişmelere Yönlendirilir</a:t>
            </a:r>
          </a:p>
          <a:p>
            <a:pPr algn="just">
              <a:lnSpc>
                <a:spcPts val="4900"/>
              </a:lnSpc>
            </a:pPr>
            <a:r>
              <a:rPr lang="en-US" sz="3500">
                <a:solidFill>
                  <a:srgbClr val="FFFFFF"/>
                </a:solidFill>
                <a:latin typeface="Aileron"/>
                <a:ea typeface="Aileron"/>
                <a:cs typeface="Aileron"/>
                <a:sym typeface="Aileron"/>
              </a:rPr>
              <a:t>Öğrencilerin bilişim teknolojileri alanındaki son gelişmelere yönelik araştırma yapmaları teşvik edilmelidir. İşte bu süreçte dikkate alınması gereken bazı adımlar:</a:t>
            </a:r>
          </a:p>
          <a:p>
            <a:pPr marL="755651" lvl="1" indent="-377825" algn="just">
              <a:lnSpc>
                <a:spcPts val="4900"/>
              </a:lnSpc>
              <a:buAutoNum type="arabicPeriod"/>
            </a:pPr>
            <a:r>
              <a:rPr lang="en-US" sz="3500">
                <a:solidFill>
                  <a:srgbClr val="FF5757"/>
                </a:solidFill>
                <a:latin typeface="Aileron"/>
                <a:ea typeface="Aileron"/>
                <a:cs typeface="Aileron"/>
                <a:sym typeface="Aileron"/>
              </a:rPr>
              <a:t>Araştırma ve Analiz:</a:t>
            </a:r>
          </a:p>
          <a:p>
            <a:pPr marL="1511301" lvl="2" indent="-503767" algn="just">
              <a:lnSpc>
                <a:spcPts val="4900"/>
              </a:lnSpc>
              <a:buFont typeface="Arial"/>
              <a:buChar char="⚬"/>
            </a:pPr>
            <a:r>
              <a:rPr lang="en-US" sz="3500">
                <a:solidFill>
                  <a:srgbClr val="FFFFFF"/>
                </a:solidFill>
                <a:latin typeface="Aileron"/>
                <a:ea typeface="Aileron"/>
                <a:cs typeface="Aileron"/>
                <a:sym typeface="Aileron"/>
              </a:rPr>
              <a:t>Öğrenciler, yapay zeka, nesnelerin interneti, blockchain, siber güvenlik gibi alanlarda araştırma yaparak bu teknolojilerin nasıl çalıştığını ve potansiyel uygulamalarını öğrenmelidir.</a:t>
            </a:r>
          </a:p>
          <a:p>
            <a:pPr marL="1511301" lvl="2" indent="-503767" algn="just">
              <a:lnSpc>
                <a:spcPts val="4900"/>
              </a:lnSpc>
              <a:buFont typeface="Arial"/>
              <a:buChar char="⚬"/>
            </a:pPr>
            <a:r>
              <a:rPr lang="en-US" sz="3500">
                <a:solidFill>
                  <a:srgbClr val="FFFFFF"/>
                </a:solidFill>
                <a:latin typeface="Aileron"/>
                <a:ea typeface="Aileron"/>
                <a:cs typeface="Aileron"/>
                <a:sym typeface="Aileron"/>
              </a:rPr>
              <a:t>Bu alandaki akademik makaleleri, raporları ve teknoloji haberlerini takip etmek, öğrencilerin bilgi birikimini artırabilir.</a:t>
            </a:r>
          </a:p>
          <a:p>
            <a:pPr marL="755651" lvl="1" indent="-377825" algn="just">
              <a:lnSpc>
                <a:spcPts val="4900"/>
              </a:lnSpc>
              <a:buAutoNum type="arabicPeriod"/>
            </a:pPr>
            <a:r>
              <a:rPr lang="en-US" sz="3500">
                <a:solidFill>
                  <a:srgbClr val="FF5757"/>
                </a:solidFill>
                <a:latin typeface="Aileron"/>
                <a:ea typeface="Aileron"/>
                <a:cs typeface="Aileron"/>
                <a:sym typeface="Aileron"/>
              </a:rPr>
              <a:t>Projeler ve Uygulamalar:</a:t>
            </a:r>
          </a:p>
          <a:p>
            <a:pPr marL="1511301" lvl="2" indent="-503767" algn="just">
              <a:lnSpc>
                <a:spcPts val="4900"/>
              </a:lnSpc>
              <a:buFont typeface="Arial"/>
              <a:buChar char="⚬"/>
            </a:pPr>
            <a:r>
              <a:rPr lang="en-US" sz="3500">
                <a:solidFill>
                  <a:srgbClr val="FFFFFF"/>
                </a:solidFill>
                <a:latin typeface="Aileron"/>
                <a:ea typeface="Aileron"/>
                <a:cs typeface="Aileron"/>
                <a:sym typeface="Aileron"/>
              </a:rPr>
              <a:t>Öğrenciler, teknoloji projeleri ve uygulama geliştirme üzerine çalışarak teorik bilgilerini pratikte uygulamalıdır. Örneğin, bir yapay zeka projesi üzerinde çalışmak veya bir IoT cihazı prototipi geliştirmek, öğrencilere değerli deneyimler kazandırır.</a:t>
            </a:r>
          </a:p>
          <a:p>
            <a:pPr algn="just">
              <a:lnSpc>
                <a:spcPts val="4900"/>
              </a:lnSpc>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57</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8821" y="366721"/>
            <a:ext cx="17730358" cy="10512425"/>
          </a:xfrm>
          <a:prstGeom prst="rect">
            <a:avLst/>
          </a:prstGeom>
        </p:spPr>
        <p:txBody>
          <a:bodyPr lIns="0" tIns="0" rIns="0" bIns="0" rtlCol="0" anchor="t">
            <a:spAutoFit/>
          </a:bodyPr>
          <a:lstStyle/>
          <a:p>
            <a:pPr algn="just">
              <a:lnSpc>
                <a:spcPts val="4900"/>
              </a:lnSpc>
            </a:pPr>
            <a:r>
              <a:rPr lang="en-US" sz="3500">
                <a:solidFill>
                  <a:srgbClr val="FF5757"/>
                </a:solidFill>
                <a:latin typeface="Aileron"/>
                <a:ea typeface="Aileron"/>
                <a:cs typeface="Aileron"/>
                <a:sym typeface="Aileron"/>
              </a:rPr>
              <a:t>3. Seminerler ve Atölyeler:</a:t>
            </a:r>
          </a:p>
          <a:p>
            <a:pPr marL="1511301" lvl="2" indent="-503767" algn="just">
              <a:lnSpc>
                <a:spcPts val="4900"/>
              </a:lnSpc>
              <a:buFont typeface="Arial"/>
              <a:buChar char="⚬"/>
            </a:pPr>
            <a:r>
              <a:rPr lang="en-US" sz="3500">
                <a:solidFill>
                  <a:srgbClr val="FFFFFF"/>
                </a:solidFill>
                <a:latin typeface="Aileron"/>
                <a:ea typeface="Aileron"/>
                <a:cs typeface="Aileron"/>
                <a:sym typeface="Aileron"/>
              </a:rPr>
              <a:t>Eğitim kurumları, teknolojik gelişmeler hakkında seminerler ve atölyeler düzenleyerek öğrencilerin bu alanlardaki en son yenilikleri öğrenmelerini sağlar. Ayrıca, teknoloji profesyonelleriyle etkileşim kurma fırsatı sunar.</a:t>
            </a:r>
          </a:p>
          <a:p>
            <a:pPr algn="just">
              <a:lnSpc>
                <a:spcPts val="4900"/>
              </a:lnSpc>
            </a:pPr>
            <a:r>
              <a:rPr lang="en-US" sz="3500">
                <a:solidFill>
                  <a:srgbClr val="FF5757"/>
                </a:solidFill>
                <a:latin typeface="Aileron"/>
                <a:ea typeface="Aileron"/>
                <a:cs typeface="Aileron"/>
                <a:sym typeface="Aileron"/>
              </a:rPr>
              <a:t>4. Güncel Kaynaklar:</a:t>
            </a:r>
          </a:p>
          <a:p>
            <a:pPr marL="1511301" lvl="2" indent="-503767" algn="just">
              <a:lnSpc>
                <a:spcPts val="4900"/>
              </a:lnSpc>
              <a:buFont typeface="Arial"/>
              <a:buChar char="⚬"/>
            </a:pPr>
            <a:r>
              <a:rPr lang="en-US" sz="3500">
                <a:solidFill>
                  <a:srgbClr val="FFFFFF"/>
                </a:solidFill>
                <a:latin typeface="Aileron"/>
                <a:ea typeface="Aileron"/>
                <a:cs typeface="Aileron"/>
                <a:sym typeface="Aileron"/>
              </a:rPr>
              <a:t>Öğrenciler, teknoloji blogları, online kurslar ve teknoloji dergileri gibi güncel kaynaklardan faydalanarak bilgiye erişimlerini artırabilirler.</a:t>
            </a:r>
          </a:p>
          <a:p>
            <a:pPr algn="just">
              <a:lnSpc>
                <a:spcPts val="4900"/>
              </a:lnSpc>
            </a:pPr>
            <a:r>
              <a:rPr lang="en-US" sz="3500">
                <a:solidFill>
                  <a:srgbClr val="F1A72E"/>
                </a:solidFill>
                <a:latin typeface="Aileron"/>
                <a:ea typeface="Aileron"/>
                <a:cs typeface="Aileron"/>
                <a:sym typeface="Aileron"/>
              </a:rPr>
              <a:t>Sonuç</a:t>
            </a:r>
          </a:p>
          <a:p>
            <a:pPr algn="just">
              <a:lnSpc>
                <a:spcPts val="4900"/>
              </a:lnSpc>
            </a:pPr>
            <a:r>
              <a:rPr lang="en-US" sz="3500">
                <a:solidFill>
                  <a:srgbClr val="FFFFFF"/>
                </a:solidFill>
                <a:latin typeface="Aileron"/>
                <a:ea typeface="Aileron"/>
                <a:cs typeface="Aileron"/>
                <a:sym typeface="Aileron"/>
              </a:rPr>
              <a:t>Teknolojik gelişmelerin hızla değiştiği bir dünyada, bu yenilikleri takip etmek bireyler ve ülkeler için büyük bir öneme sahiptir. Teknolojiyi takip eden bireyler, ülkesinin rekabet gücünü artırabilir, eğitim seviyesini yükseltebilir ve etkili politika geliştirme süreçlerine katkıda bulunabilirler. Ayrıca, öğrencilerin bilişim teknolojileri alanındaki son gelişmelere yönelik araştırma yapmaları teşvik edilmeli ve bu konuda pratik deneyim kazanmaları sağlanmalıdır. Bu şekilde, teknolojinin sunduğu fırsatlardan en iyi şekilde yararlanmak ve potansiyel olumsuz etkilerini en aza indirmek mümkün olabilir.</a:t>
            </a:r>
          </a:p>
          <a:p>
            <a:pPr algn="just">
              <a:lnSpc>
                <a:spcPts val="4900"/>
              </a:lnSpc>
            </a:pPr>
            <a:endParaRPr lang="en-US" sz="3500">
              <a:solidFill>
                <a:srgbClr val="FFFFFF"/>
              </a:solidFill>
              <a:latin typeface="Aileron"/>
              <a:ea typeface="Aileron"/>
              <a:cs typeface="Aileron"/>
              <a:sym typeface="Aileron"/>
            </a:endParaRPr>
          </a:p>
          <a:p>
            <a:pPr algn="just">
              <a:lnSpc>
                <a:spcPts val="4900"/>
              </a:lnSpc>
            </a:pPr>
            <a:endParaRPr lang="en-US" sz="3500">
              <a:solidFill>
                <a:srgbClr val="FFFFFF"/>
              </a:solidFill>
              <a:latin typeface="Aileron"/>
              <a:ea typeface="Aileron"/>
              <a:cs typeface="Aileron"/>
              <a:sym typeface="Aileron"/>
            </a:endParaRP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58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5181600" y="5077258"/>
            <a:ext cx="7550557" cy="4927997"/>
            <a:chOff x="0" y="0"/>
            <a:chExt cx="19050000" cy="12433300"/>
          </a:xfrm>
        </p:grpSpPr>
        <p:sp>
          <p:nvSpPr>
            <p:cNvPr id="3" name="Freeform 3"/>
            <p:cNvSpPr/>
            <p:nvPr/>
          </p:nvSpPr>
          <p:spPr>
            <a:xfrm>
              <a:off x="1452880" y="587121"/>
              <a:ext cx="16166846" cy="10116185"/>
            </a:xfrm>
            <a:custGeom>
              <a:avLst/>
              <a:gdLst/>
              <a:ahLst/>
              <a:cxnLst/>
              <a:rect l="l" t="t" r="r" b="b"/>
              <a:pathLst>
                <a:path w="16166846" h="10116185">
                  <a:moveTo>
                    <a:pt x="16166846" y="0"/>
                  </a:moveTo>
                  <a:lnTo>
                    <a:pt x="16166846" y="10116185"/>
                  </a:lnTo>
                  <a:lnTo>
                    <a:pt x="0" y="10116185"/>
                  </a:lnTo>
                  <a:lnTo>
                    <a:pt x="0" y="0"/>
                  </a:lnTo>
                  <a:lnTo>
                    <a:pt x="16166846" y="0"/>
                  </a:lnTo>
                  <a:close/>
                </a:path>
              </a:pathLst>
            </a:custGeom>
            <a:blipFill>
              <a:blip r:embed="rId2"/>
              <a:stretch>
                <a:fillRect l="-44869" r="-44869"/>
              </a:stretch>
            </a:blipFill>
          </p:spPr>
        </p:sp>
        <p:sp>
          <p:nvSpPr>
            <p:cNvPr id="4" name="Freeform 4"/>
            <p:cNvSpPr/>
            <p:nvPr/>
          </p:nvSpPr>
          <p:spPr>
            <a:xfrm>
              <a:off x="0" y="0"/>
              <a:ext cx="19050000" cy="12433300"/>
            </a:xfrm>
            <a:custGeom>
              <a:avLst/>
              <a:gdLst/>
              <a:ahLst/>
              <a:cxnLst/>
              <a:rect l="l" t="t" r="r" b="b"/>
              <a:pathLst>
                <a:path w="19050000" h="12433300">
                  <a:moveTo>
                    <a:pt x="19050000" y="0"/>
                  </a:moveTo>
                  <a:lnTo>
                    <a:pt x="19050000" y="12433300"/>
                  </a:lnTo>
                  <a:lnTo>
                    <a:pt x="0" y="12433300"/>
                  </a:lnTo>
                  <a:lnTo>
                    <a:pt x="0" y="0"/>
                  </a:lnTo>
                  <a:lnTo>
                    <a:pt x="19050000" y="0"/>
                  </a:lnTo>
                  <a:close/>
                </a:path>
              </a:pathLst>
            </a:custGeom>
            <a:blipFill>
              <a:blip r:embed="rId3"/>
              <a:stretch>
                <a:fillRect l="-301" r="-301"/>
              </a:stretch>
            </a:blipFill>
          </p:spPr>
        </p:sp>
      </p:grpSp>
      <p:sp>
        <p:nvSpPr>
          <p:cNvPr id="5" name="TextBox 5"/>
          <p:cNvSpPr txBox="1"/>
          <p:nvPr/>
        </p:nvSpPr>
        <p:spPr>
          <a:xfrm>
            <a:off x="234797" y="180324"/>
            <a:ext cx="17818407" cy="5027017"/>
          </a:xfrm>
          <a:prstGeom prst="rect">
            <a:avLst/>
          </a:prstGeom>
        </p:spPr>
        <p:txBody>
          <a:bodyPr lIns="0" tIns="0" rIns="0" bIns="0" rtlCol="0" anchor="t">
            <a:spAutoFit/>
          </a:bodyPr>
          <a:lstStyle/>
          <a:p>
            <a:pPr algn="just">
              <a:lnSpc>
                <a:spcPts val="4900"/>
              </a:lnSpc>
              <a:spcBef>
                <a:spcPct val="0"/>
              </a:spcBef>
            </a:pPr>
            <a:r>
              <a:rPr lang="en-US" sz="3500" dirty="0" err="1">
                <a:solidFill>
                  <a:srgbClr val="FFFFFF"/>
                </a:solidFill>
                <a:latin typeface="Aileron"/>
                <a:ea typeface="Aileron"/>
                <a:cs typeface="Aileron"/>
                <a:sym typeface="Aileron"/>
              </a:rPr>
              <a:t>Ülkemizde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teknolojik</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alanda</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kullanılan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çeşitli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araçlar</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ve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yürütülen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bilimsel</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projeler</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Türkiye'nin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teknoloji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ve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bilimdeki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gelişimini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göstermektedir</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İşte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bazı</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örnekler</a:t>
            </a:r>
            <a:r>
              <a:rPr lang="en-US" sz="3500" dirty="0">
                <a:solidFill>
                  <a:srgbClr val="FFFFFF"/>
                </a:solidFill>
                <a:latin typeface="Aileron"/>
                <a:ea typeface="Aileron"/>
                <a:cs typeface="Aileron"/>
                <a:sym typeface="Aileron"/>
              </a:rPr>
              <a:t>:</a:t>
            </a:r>
          </a:p>
          <a:p>
            <a:pPr algn="just">
              <a:lnSpc>
                <a:spcPts val="4900"/>
              </a:lnSpc>
              <a:spcBef>
                <a:spcPct val="0"/>
              </a:spcBef>
            </a:pPr>
            <a:endParaRPr lang="en-US" sz="3500" dirty="0">
              <a:solidFill>
                <a:srgbClr val="FFFFFF"/>
              </a:solidFill>
              <a:latin typeface="Aileron"/>
              <a:ea typeface="Aileron"/>
              <a:cs typeface="Aileron"/>
              <a:sym typeface="Aileron"/>
            </a:endParaRPr>
          </a:p>
          <a:p>
            <a:pPr algn="just">
              <a:lnSpc>
                <a:spcPts val="4900"/>
              </a:lnSpc>
              <a:spcBef>
                <a:spcPct val="0"/>
              </a:spcBef>
            </a:pPr>
            <a:r>
              <a:rPr lang="en-US" sz="3500" dirty="0">
                <a:solidFill>
                  <a:srgbClr val="C1FF72"/>
                </a:solidFill>
                <a:latin typeface="Aileron"/>
                <a:ea typeface="Aileron"/>
                <a:cs typeface="Aileron"/>
                <a:sym typeface="Aileron"/>
              </a:rPr>
              <a:t>1. TÜBİTAK </a:t>
            </a:r>
            <a:r>
              <a:rPr lang="en-US" sz="3500" dirty="0" err="1">
                <a:solidFill>
                  <a:srgbClr val="C1FF72"/>
                </a:solidFill>
                <a:latin typeface="Aileron"/>
                <a:ea typeface="Aileron"/>
                <a:cs typeface="Aileron"/>
                <a:sym typeface="Aileron"/>
              </a:rPr>
              <a:t>ve</a:t>
            </a:r>
            <a:r>
              <a:rPr lang="en-US" sz="3500" dirty="0">
                <a:solidFill>
                  <a:srgbClr val="C1FF72"/>
                </a:solidFill>
                <a:latin typeface="Aileron"/>
                <a:ea typeface="Aileron"/>
                <a:cs typeface="Aileron"/>
                <a:sym typeface="Aileron"/>
              </a:rPr>
              <a:t> </a:t>
            </a:r>
            <a:r>
              <a:rPr lang="en-US" sz="3500" dirty="0" err="1">
                <a:solidFill>
                  <a:srgbClr val="C1FF72"/>
                </a:solidFill>
                <a:latin typeface="Aileron"/>
                <a:ea typeface="Aileron"/>
                <a:cs typeface="Aileron"/>
                <a:sym typeface="Aileron"/>
              </a:rPr>
              <a:t>Bilimsel</a:t>
            </a:r>
            <a:r>
              <a:rPr lang="en-US" sz="3500" dirty="0">
                <a:solidFill>
                  <a:srgbClr val="C1FF72"/>
                </a:solidFill>
                <a:latin typeface="Aileron"/>
                <a:ea typeface="Aileron"/>
                <a:cs typeface="Aileron"/>
                <a:sym typeface="Aileron"/>
              </a:rPr>
              <a:t> </a:t>
            </a:r>
            <a:r>
              <a:rPr lang="en-US" sz="3500" dirty="0" err="1">
                <a:solidFill>
                  <a:srgbClr val="C1FF72"/>
                </a:solidFill>
                <a:latin typeface="Aileron"/>
                <a:ea typeface="Aileron"/>
                <a:cs typeface="Aileron"/>
                <a:sym typeface="Aileron"/>
              </a:rPr>
              <a:t>Araştırma</a:t>
            </a:r>
            <a:r>
              <a:rPr lang="en-US" sz="3500" dirty="0">
                <a:solidFill>
                  <a:srgbClr val="C1FF72"/>
                </a:solidFill>
                <a:latin typeface="Aileron"/>
                <a:ea typeface="Aileron"/>
                <a:cs typeface="Aileron"/>
                <a:sym typeface="Aileron"/>
              </a:rPr>
              <a:t> </a:t>
            </a:r>
            <a:r>
              <a:rPr lang="en-US" sz="3500" dirty="0" err="1">
                <a:solidFill>
                  <a:srgbClr val="C1FF72"/>
                </a:solidFill>
                <a:latin typeface="Aileron"/>
                <a:ea typeface="Aileron"/>
                <a:cs typeface="Aileron"/>
                <a:sym typeface="Aileron"/>
              </a:rPr>
              <a:t>Araçları</a:t>
            </a:r>
            <a:endParaRPr lang="en-US" sz="3500" dirty="0">
              <a:solidFill>
                <a:srgbClr val="C1FF72"/>
              </a:solidFill>
              <a:latin typeface="Aileron"/>
              <a:ea typeface="Aileron"/>
              <a:cs typeface="Aileron"/>
              <a:sym typeface="Aileron"/>
            </a:endParaRPr>
          </a:p>
          <a:p>
            <a:pPr algn="just">
              <a:lnSpc>
                <a:spcPts val="4900"/>
              </a:lnSpc>
              <a:spcBef>
                <a:spcPct val="0"/>
              </a:spcBef>
            </a:pPr>
            <a:r>
              <a:rPr lang="en-US" sz="3500" dirty="0">
                <a:solidFill>
                  <a:srgbClr val="FFFFFF"/>
                </a:solidFill>
                <a:latin typeface="Aileron"/>
                <a:ea typeface="Aileron"/>
                <a:cs typeface="Aileron"/>
                <a:sym typeface="Aileron"/>
              </a:rPr>
              <a:t>TÜBİTAK (</a:t>
            </a:r>
            <a:r>
              <a:rPr lang="en-US" sz="3500" dirty="0" err="1">
                <a:solidFill>
                  <a:srgbClr val="FFFFFF"/>
                </a:solidFill>
                <a:latin typeface="Aileron"/>
                <a:ea typeface="Aileron"/>
                <a:cs typeface="Aileron"/>
                <a:sym typeface="Aileron"/>
              </a:rPr>
              <a:t>Türkiye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Bilimsel</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ve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Teknolojik</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Araştırma</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Kurumu</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Türkiye'nin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bilimsel</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araştırma</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ve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teknoloji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geliştirme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çalışmalarını</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koordine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eden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ana</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kurumdur</a:t>
            </a:r>
            <a:r>
              <a:rPr lang="en-US" sz="3500" dirty="0">
                <a:solidFill>
                  <a:srgbClr val="FFFFFF"/>
                </a:solidFill>
                <a:latin typeface="Aileron"/>
                <a:ea typeface="Aileron"/>
                <a:cs typeface="Aileron"/>
                <a:sym typeface="Aileron"/>
              </a:rPr>
              <a:t>. TÜBİTAK, </a:t>
            </a:r>
            <a:r>
              <a:rPr lang="en-US" sz="3500" dirty="0" err="1">
                <a:solidFill>
                  <a:srgbClr val="FFFFFF"/>
                </a:solidFill>
                <a:latin typeface="Aileron"/>
                <a:ea typeface="Aileron"/>
                <a:cs typeface="Aileron"/>
                <a:sym typeface="Aileron"/>
              </a:rPr>
              <a:t>farklı</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alanlarda</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araştırma</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projelerini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finanse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etmekte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ve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bilimsel</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araştırma</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araçlarını</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geliştirmektedir</a:t>
            </a:r>
            <a:r>
              <a:rPr lang="en-US" sz="3500" dirty="0">
                <a:solidFill>
                  <a:srgbClr val="FFFFFF"/>
                </a:solidFill>
                <a:latin typeface="Aileron"/>
                <a:ea typeface="Aileron"/>
                <a:cs typeface="Aileron"/>
                <a:sym typeface="Aileron"/>
              </a:rPr>
              <a:t>. </a:t>
            </a:r>
          </a:p>
        </p:txBody>
      </p:sp>
      <p:sp>
        <p:nvSpPr>
          <p:cNvPr id="6" name="TextBox 6"/>
          <p:cNvSpPr txBox="1"/>
          <p:nvPr/>
        </p:nvSpPr>
        <p:spPr>
          <a:xfrm>
            <a:off x="190595" y="9904276"/>
            <a:ext cx="88404"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2</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5562600" y="3630671"/>
            <a:ext cx="6273605" cy="6273605"/>
            <a:chOff x="0" y="0"/>
            <a:chExt cx="812800" cy="812800"/>
          </a:xfrm>
        </p:grpSpPr>
        <p:sp>
          <p:nvSpPr>
            <p:cNvPr id="3" name="Freeform 3"/>
            <p:cNvSpPr/>
            <p:nvPr/>
          </p:nvSpPr>
          <p:spPr>
            <a:xfrm>
              <a:off x="0" y="0"/>
              <a:ext cx="812800" cy="812800"/>
            </a:xfrm>
            <a:custGeom>
              <a:avLst/>
              <a:gdLst/>
              <a:ahLst/>
              <a:cxnLst/>
              <a:rect l="l" t="t" r="r" b="b"/>
              <a:pathLst>
                <a:path w="812800" h="812800">
                  <a:moveTo>
                    <a:pt x="28383" y="0"/>
                  </a:moveTo>
                  <a:lnTo>
                    <a:pt x="784417" y="0"/>
                  </a:lnTo>
                  <a:cubicBezTo>
                    <a:pt x="800092" y="0"/>
                    <a:pt x="812800" y="12708"/>
                    <a:pt x="812800" y="28383"/>
                  </a:cubicBezTo>
                  <a:lnTo>
                    <a:pt x="812800" y="784417"/>
                  </a:lnTo>
                  <a:cubicBezTo>
                    <a:pt x="812800" y="800092"/>
                    <a:pt x="800092" y="812800"/>
                    <a:pt x="784417" y="812800"/>
                  </a:cubicBezTo>
                  <a:lnTo>
                    <a:pt x="28383" y="812800"/>
                  </a:lnTo>
                  <a:cubicBezTo>
                    <a:pt x="12708" y="812800"/>
                    <a:pt x="0" y="800092"/>
                    <a:pt x="0" y="784417"/>
                  </a:cubicBezTo>
                  <a:lnTo>
                    <a:pt x="0" y="28383"/>
                  </a:lnTo>
                  <a:cubicBezTo>
                    <a:pt x="0" y="12708"/>
                    <a:pt x="12708" y="0"/>
                    <a:pt x="28383" y="0"/>
                  </a:cubicBezTo>
                  <a:close/>
                </a:path>
              </a:pathLst>
            </a:custGeom>
            <a:blipFill>
              <a:blip r:embed="rId2"/>
              <a:stretch>
                <a:fillRect t="-10703" r="-2331"/>
              </a:stretch>
            </a:blipFill>
          </p:spPr>
        </p:sp>
      </p:grpSp>
      <p:sp>
        <p:nvSpPr>
          <p:cNvPr id="4" name="TextBox 4"/>
          <p:cNvSpPr txBox="1"/>
          <p:nvPr/>
        </p:nvSpPr>
        <p:spPr>
          <a:xfrm>
            <a:off x="264146" y="339109"/>
            <a:ext cx="17495561" cy="4321175"/>
          </a:xfrm>
          <a:prstGeom prst="rect">
            <a:avLst/>
          </a:prstGeom>
        </p:spPr>
        <p:txBody>
          <a:bodyPr lIns="0" tIns="0" rIns="0" bIns="0" rtlCol="0" anchor="t">
            <a:spAutoFit/>
          </a:bodyPr>
          <a:lstStyle/>
          <a:p>
            <a:pPr algn="just">
              <a:lnSpc>
                <a:spcPts val="4900"/>
              </a:lnSpc>
              <a:spcBef>
                <a:spcPct val="0"/>
              </a:spcBef>
            </a:pPr>
            <a:r>
              <a:rPr lang="en-US" sz="3500">
                <a:solidFill>
                  <a:srgbClr val="5CE1E6"/>
                </a:solidFill>
                <a:latin typeface="Aileron"/>
                <a:ea typeface="Aileron"/>
                <a:cs typeface="Aileron"/>
                <a:sym typeface="Aileron"/>
              </a:rPr>
              <a:t>3. İHA ve SİHA Sistemleri</a:t>
            </a:r>
          </a:p>
          <a:p>
            <a:pPr algn="just">
              <a:lnSpc>
                <a:spcPts val="4900"/>
              </a:lnSpc>
              <a:spcBef>
                <a:spcPct val="0"/>
              </a:spcBef>
            </a:pPr>
            <a:r>
              <a:rPr lang="en-US" sz="3500">
                <a:solidFill>
                  <a:srgbClr val="FFFFFF"/>
                </a:solidFill>
                <a:latin typeface="Aileron"/>
                <a:ea typeface="Aileron"/>
                <a:cs typeface="Aileron"/>
                <a:sym typeface="Aileron"/>
              </a:rPr>
              <a:t>Bayraktar TB2 ve ANKA: Türk savunma sanayisinin en dikkat çekici ürünlerinden biri olan İHA (İnsansız Hava Aracı) ve SİHA (Silahlı İnsansız Hava Aracı) sistemleri, Türkiye'nin yerli teknolojiyle ürettiği önemli araçlardandır. Bu araçlar, askeri operasyonlarda keşif, gözetleme ve saldırı görevlerinde etkin olarak kullanılmaktadır.</a:t>
            </a:r>
          </a:p>
          <a:p>
            <a:pPr algn="just">
              <a:lnSpc>
                <a:spcPts val="4900"/>
              </a:lnSpc>
              <a:spcBef>
                <a:spcPct val="0"/>
              </a:spcBef>
            </a:pPr>
            <a:endParaRPr lang="en-US" sz="3500">
              <a:solidFill>
                <a:srgbClr val="FFFFFF"/>
              </a:solidFill>
              <a:latin typeface="Aileron"/>
              <a:ea typeface="Aileron"/>
              <a:cs typeface="Aileron"/>
              <a:sym typeface="Aileron"/>
            </a:endParaRPr>
          </a:p>
          <a:p>
            <a:pPr algn="just">
              <a:lnSpc>
                <a:spcPts val="4900"/>
              </a:lnSpc>
              <a:spcBef>
                <a:spcPct val="0"/>
              </a:spcBef>
            </a:pPr>
            <a:endParaRPr lang="en-US" sz="3500">
              <a:solidFill>
                <a:srgbClr val="FFFFFF"/>
              </a:solidFill>
              <a:latin typeface="Aileron"/>
              <a:ea typeface="Aileron"/>
              <a:cs typeface="Aileron"/>
              <a:sym typeface="Aileron"/>
            </a:endParaRPr>
          </a:p>
        </p:txBody>
      </p:sp>
      <p:sp>
        <p:nvSpPr>
          <p:cNvPr id="5" name="TextBox 5"/>
          <p:cNvSpPr txBox="1"/>
          <p:nvPr/>
        </p:nvSpPr>
        <p:spPr>
          <a:xfrm>
            <a:off x="190595" y="9904276"/>
            <a:ext cx="88404"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4</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64146" y="339109"/>
            <a:ext cx="17495561" cy="4321175"/>
          </a:xfrm>
          <a:prstGeom prst="rect">
            <a:avLst/>
          </a:prstGeom>
        </p:spPr>
        <p:txBody>
          <a:bodyPr lIns="0" tIns="0" rIns="0" bIns="0" rtlCol="0" anchor="t">
            <a:spAutoFit/>
          </a:bodyPr>
          <a:lstStyle/>
          <a:p>
            <a:pPr algn="just">
              <a:lnSpc>
                <a:spcPts val="4900"/>
              </a:lnSpc>
              <a:spcBef>
                <a:spcPct val="0"/>
              </a:spcBef>
            </a:pPr>
            <a:r>
              <a:rPr lang="en-US" sz="3500">
                <a:solidFill>
                  <a:srgbClr val="C1FF72"/>
                </a:solidFill>
                <a:latin typeface="Aileron"/>
                <a:ea typeface="Aileron"/>
                <a:cs typeface="Aileron"/>
                <a:sym typeface="Aileron"/>
              </a:rPr>
              <a:t>4. Milli Uydu Projeleri</a:t>
            </a:r>
          </a:p>
          <a:p>
            <a:pPr algn="just">
              <a:lnSpc>
                <a:spcPts val="4900"/>
              </a:lnSpc>
              <a:spcBef>
                <a:spcPct val="0"/>
              </a:spcBef>
            </a:pPr>
            <a:r>
              <a:rPr lang="en-US" sz="3500">
                <a:solidFill>
                  <a:srgbClr val="FFFFFF"/>
                </a:solidFill>
                <a:latin typeface="Aileron"/>
                <a:ea typeface="Aileron"/>
                <a:cs typeface="Aileron"/>
                <a:sym typeface="Aileron"/>
              </a:rPr>
              <a:t>TÜRKSAT ve Göktürk Uyduları: Türkiye'nin iletişim ve keşif alanlarında kullandığı uydulardır. TÜRKSAT uyduları, Türkiye'nin televizyon yayıncılığı, internet ve telekomünikasyon hizmetlerini desteklerken, Göktürk uyduları askeri ve sivil gözlem amaçlı kullanılmaktadır. Bu projeler, Türkiye'nin uzay teknolojilerinde bağımsızlığını artırma hedefinin bir parçasıdır.</a:t>
            </a:r>
          </a:p>
          <a:p>
            <a:pPr algn="just">
              <a:lnSpc>
                <a:spcPts val="4900"/>
              </a:lnSpc>
              <a:spcBef>
                <a:spcPct val="0"/>
              </a:spcBef>
            </a:pPr>
            <a:endParaRPr lang="en-US" sz="3500">
              <a:solidFill>
                <a:srgbClr val="FFFFFF"/>
              </a:solidFill>
              <a:latin typeface="Aileron"/>
              <a:ea typeface="Aileron"/>
              <a:cs typeface="Aileron"/>
              <a:sym typeface="Aileron"/>
            </a:endParaRPr>
          </a:p>
        </p:txBody>
      </p:sp>
      <p:grpSp>
        <p:nvGrpSpPr>
          <p:cNvPr id="3" name="Group 3"/>
          <p:cNvGrpSpPr/>
          <p:nvPr/>
        </p:nvGrpSpPr>
        <p:grpSpPr>
          <a:xfrm>
            <a:off x="6626043" y="3549883"/>
            <a:ext cx="11293322" cy="6467433"/>
            <a:chOff x="0" y="0"/>
            <a:chExt cx="1419298" cy="812800"/>
          </a:xfrm>
        </p:grpSpPr>
        <p:sp>
          <p:nvSpPr>
            <p:cNvPr id="4" name="Freeform 4"/>
            <p:cNvSpPr/>
            <p:nvPr/>
          </p:nvSpPr>
          <p:spPr>
            <a:xfrm>
              <a:off x="0" y="0"/>
              <a:ext cx="1419298" cy="812800"/>
            </a:xfrm>
            <a:custGeom>
              <a:avLst/>
              <a:gdLst/>
              <a:ahLst/>
              <a:cxnLst/>
              <a:rect l="l" t="t" r="r" b="b"/>
              <a:pathLst>
                <a:path w="1419298" h="812800">
                  <a:moveTo>
                    <a:pt x="15767" y="0"/>
                  </a:moveTo>
                  <a:lnTo>
                    <a:pt x="1403531" y="0"/>
                  </a:lnTo>
                  <a:cubicBezTo>
                    <a:pt x="1407712" y="0"/>
                    <a:pt x="1411723" y="1661"/>
                    <a:pt x="1414680" y="4618"/>
                  </a:cubicBezTo>
                  <a:cubicBezTo>
                    <a:pt x="1417637" y="7575"/>
                    <a:pt x="1419298" y="11585"/>
                    <a:pt x="1419298" y="15767"/>
                  </a:cubicBezTo>
                  <a:lnTo>
                    <a:pt x="1419298" y="797033"/>
                  </a:lnTo>
                  <a:cubicBezTo>
                    <a:pt x="1419298" y="805741"/>
                    <a:pt x="1412238" y="812800"/>
                    <a:pt x="1403531" y="812800"/>
                  </a:cubicBezTo>
                  <a:lnTo>
                    <a:pt x="15767" y="812800"/>
                  </a:lnTo>
                  <a:cubicBezTo>
                    <a:pt x="11585" y="812800"/>
                    <a:pt x="7575" y="811139"/>
                    <a:pt x="4618" y="808182"/>
                  </a:cubicBezTo>
                  <a:cubicBezTo>
                    <a:pt x="1661" y="805225"/>
                    <a:pt x="0" y="801215"/>
                    <a:pt x="0" y="797033"/>
                  </a:cubicBezTo>
                  <a:lnTo>
                    <a:pt x="0" y="15767"/>
                  </a:lnTo>
                  <a:cubicBezTo>
                    <a:pt x="0" y="11585"/>
                    <a:pt x="1661" y="7575"/>
                    <a:pt x="4618" y="4618"/>
                  </a:cubicBezTo>
                  <a:cubicBezTo>
                    <a:pt x="7575" y="1661"/>
                    <a:pt x="11585" y="0"/>
                    <a:pt x="15767" y="0"/>
                  </a:cubicBezTo>
                  <a:close/>
                </a:path>
              </a:pathLst>
            </a:custGeom>
            <a:blipFill>
              <a:blip r:embed="rId2"/>
              <a:stretch>
                <a:fillRect l="-773" r="-889"/>
              </a:stretch>
            </a:blipFill>
          </p:spPr>
        </p:sp>
      </p:grpSp>
      <p:sp>
        <p:nvSpPr>
          <p:cNvPr id="5" name="TextBox 5"/>
          <p:cNvSpPr txBox="1"/>
          <p:nvPr/>
        </p:nvSpPr>
        <p:spPr>
          <a:xfrm>
            <a:off x="190595" y="9904276"/>
            <a:ext cx="88404"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5</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410894" y="628190"/>
            <a:ext cx="17466212" cy="3702050"/>
          </a:xfrm>
          <a:prstGeom prst="rect">
            <a:avLst/>
          </a:prstGeom>
        </p:spPr>
        <p:txBody>
          <a:bodyPr lIns="0" tIns="0" rIns="0" bIns="0" rtlCol="0" anchor="t">
            <a:spAutoFit/>
          </a:bodyPr>
          <a:lstStyle/>
          <a:p>
            <a:pPr algn="just">
              <a:lnSpc>
                <a:spcPts val="4900"/>
              </a:lnSpc>
              <a:spcBef>
                <a:spcPct val="0"/>
              </a:spcBef>
            </a:pPr>
            <a:r>
              <a:rPr lang="en-US" sz="3500" dirty="0">
                <a:solidFill>
                  <a:srgbClr val="5CE1E6"/>
                </a:solidFill>
                <a:latin typeface="Aileron"/>
                <a:ea typeface="Aileron"/>
                <a:cs typeface="Aileron"/>
                <a:sym typeface="Aileron"/>
              </a:rPr>
              <a:t>5. </a:t>
            </a:r>
            <a:r>
              <a:rPr lang="en-US" sz="3500" dirty="0" err="1" smtClean="0">
                <a:solidFill>
                  <a:srgbClr val="5CE1E6"/>
                </a:solidFill>
                <a:latin typeface="Aileron"/>
                <a:ea typeface="Aileron"/>
                <a:cs typeface="Aileron"/>
                <a:sym typeface="Aileron"/>
              </a:rPr>
              <a:t>Yerli</a:t>
            </a:r>
            <a:r>
              <a:rPr lang="tr-TR" sz="3500" dirty="0">
                <a:solidFill>
                  <a:srgbClr val="5CE1E6"/>
                </a:solidFill>
                <a:latin typeface="Aileron"/>
                <a:ea typeface="Aileron"/>
                <a:cs typeface="Aileron"/>
                <a:sym typeface="Aileron"/>
              </a:rPr>
              <a:t> </a:t>
            </a:r>
            <a:r>
              <a:rPr lang="en-US" sz="3500" dirty="0" err="1" smtClean="0">
                <a:solidFill>
                  <a:srgbClr val="5CE1E6"/>
                </a:solidFill>
                <a:latin typeface="Aileron"/>
                <a:ea typeface="Aileron"/>
                <a:cs typeface="Aileron"/>
                <a:sym typeface="Aileron"/>
              </a:rPr>
              <a:t>Otomobil</a:t>
            </a:r>
            <a:r>
              <a:rPr lang="en-US" sz="3500" dirty="0" smtClean="0">
                <a:solidFill>
                  <a:srgbClr val="5CE1E6"/>
                </a:solidFill>
                <a:latin typeface="Aileron"/>
                <a:ea typeface="Aileron"/>
                <a:cs typeface="Aileron"/>
                <a:sym typeface="Aileron"/>
              </a:rPr>
              <a:t> </a:t>
            </a:r>
            <a:r>
              <a:rPr lang="en-US" sz="3500" dirty="0">
                <a:solidFill>
                  <a:srgbClr val="5CE1E6"/>
                </a:solidFill>
                <a:latin typeface="Aileron"/>
                <a:ea typeface="Aileron"/>
                <a:cs typeface="Aileron"/>
                <a:sym typeface="Aileron"/>
              </a:rPr>
              <a:t>(TOGG)</a:t>
            </a:r>
          </a:p>
          <a:p>
            <a:pPr algn="just">
              <a:lnSpc>
                <a:spcPts val="4900"/>
              </a:lnSpc>
              <a:spcBef>
                <a:spcPct val="0"/>
              </a:spcBef>
            </a:pPr>
            <a:r>
              <a:rPr lang="en-US" sz="3500" dirty="0">
                <a:solidFill>
                  <a:srgbClr val="FFFFFF"/>
                </a:solidFill>
                <a:latin typeface="Aileron"/>
                <a:ea typeface="Aileron"/>
                <a:cs typeface="Aileron"/>
                <a:sym typeface="Aileron"/>
              </a:rPr>
              <a:t>TOGG (</a:t>
            </a:r>
            <a:r>
              <a:rPr lang="en-US" sz="3500" dirty="0" err="1">
                <a:solidFill>
                  <a:srgbClr val="FFFFFF"/>
                </a:solidFill>
                <a:latin typeface="Aileron"/>
                <a:ea typeface="Aileron"/>
                <a:cs typeface="Aileron"/>
                <a:sym typeface="Aileron"/>
              </a:rPr>
              <a:t>Türkiye’nin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Otomobili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Girişim</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Grubu</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Türkiye'nin</a:t>
            </a:r>
            <a:r>
              <a:rPr lang="en-US" sz="3500" dirty="0">
                <a:solidFill>
                  <a:srgbClr val="FFFFFF"/>
                </a:solidFill>
                <a:latin typeface="Aileron"/>
                <a:ea typeface="Aileron"/>
                <a:cs typeface="Aileron"/>
                <a:sym typeface="Aileron"/>
              </a:rPr>
              <a:t> ilk </a:t>
            </a:r>
            <a:r>
              <a:rPr lang="en-US" sz="3500" dirty="0" err="1">
                <a:solidFill>
                  <a:srgbClr val="FFFFFF"/>
                </a:solidFill>
                <a:latin typeface="Aileron"/>
                <a:ea typeface="Aileron"/>
                <a:cs typeface="Aileron"/>
                <a:sym typeface="Aileron"/>
              </a:rPr>
              <a:t>yerli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ve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elektrikli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otomobilini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üretme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projesidir</a:t>
            </a:r>
            <a:r>
              <a:rPr lang="en-US" sz="3500" dirty="0">
                <a:solidFill>
                  <a:srgbClr val="FFFFFF"/>
                </a:solidFill>
                <a:latin typeface="Aileron"/>
                <a:ea typeface="Aileron"/>
                <a:cs typeface="Aileron"/>
                <a:sym typeface="Aileron"/>
              </a:rPr>
              <a:t>. TOGG, </a:t>
            </a:r>
            <a:r>
              <a:rPr lang="en-US" sz="3500" dirty="0" err="1">
                <a:solidFill>
                  <a:srgbClr val="FFFFFF"/>
                </a:solidFill>
                <a:latin typeface="Aileron"/>
                <a:ea typeface="Aileron"/>
                <a:cs typeface="Aileron"/>
                <a:sym typeface="Aileron"/>
              </a:rPr>
              <a:t>yüksek</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teknolojili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bir</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otomobil</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olarak</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geliştirilmiş</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olup</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Türkiye'nin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otomotiv</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endüstrisindeki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yerini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güçlendirmeyi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amaçlamaktadır</a:t>
            </a:r>
            <a:r>
              <a:rPr lang="en-US" sz="3500" dirty="0">
                <a:solidFill>
                  <a:srgbClr val="FFFFFF"/>
                </a:solidFill>
                <a:latin typeface="Aileron"/>
                <a:ea typeface="Aileron"/>
                <a:cs typeface="Aileron"/>
                <a:sym typeface="Aileron"/>
              </a:rPr>
              <a:t>. Bu </a:t>
            </a:r>
            <a:r>
              <a:rPr lang="en-US" sz="3500" dirty="0" err="1">
                <a:solidFill>
                  <a:srgbClr val="FFFFFF"/>
                </a:solidFill>
                <a:latin typeface="Aileron"/>
                <a:ea typeface="Aileron"/>
                <a:cs typeface="Aileron"/>
                <a:sym typeface="Aileron"/>
              </a:rPr>
              <a:t>araç</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çevre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dostu</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elektrikli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motoru</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ve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ileri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teknolojiye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sahip</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özellikleri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ile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dikkat</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çekmektedir</a:t>
            </a:r>
            <a:r>
              <a:rPr lang="en-US" sz="3500" dirty="0">
                <a:solidFill>
                  <a:srgbClr val="FFFFFF"/>
                </a:solidFill>
                <a:latin typeface="Aileron"/>
                <a:ea typeface="Aileron"/>
                <a:cs typeface="Aileron"/>
                <a:sym typeface="Aileron"/>
              </a:rPr>
              <a:t>.</a:t>
            </a:r>
          </a:p>
          <a:p>
            <a:pPr algn="just">
              <a:lnSpc>
                <a:spcPts val="4900"/>
              </a:lnSpc>
              <a:spcBef>
                <a:spcPct val="0"/>
              </a:spcBef>
            </a:pPr>
            <a:endParaRPr lang="en-US" sz="3500" dirty="0">
              <a:solidFill>
                <a:srgbClr val="FFFFFF"/>
              </a:solidFill>
              <a:latin typeface="Aileron"/>
              <a:ea typeface="Aileron"/>
              <a:cs typeface="Aileron"/>
              <a:sym typeface="Aileron"/>
            </a:endParaRPr>
          </a:p>
        </p:txBody>
      </p:sp>
      <p:grpSp>
        <p:nvGrpSpPr>
          <p:cNvPr id="3" name="Group 3"/>
          <p:cNvGrpSpPr/>
          <p:nvPr/>
        </p:nvGrpSpPr>
        <p:grpSpPr>
          <a:xfrm>
            <a:off x="11436870" y="3876048"/>
            <a:ext cx="6273605" cy="6112183"/>
            <a:chOff x="0" y="0"/>
            <a:chExt cx="812800" cy="791886"/>
          </a:xfrm>
        </p:grpSpPr>
        <p:sp>
          <p:nvSpPr>
            <p:cNvPr id="4" name="Freeform 4"/>
            <p:cNvSpPr/>
            <p:nvPr/>
          </p:nvSpPr>
          <p:spPr>
            <a:xfrm>
              <a:off x="0" y="0"/>
              <a:ext cx="812800" cy="791886"/>
            </a:xfrm>
            <a:custGeom>
              <a:avLst/>
              <a:gdLst/>
              <a:ahLst/>
              <a:cxnLst/>
              <a:rect l="l" t="t" r="r" b="b"/>
              <a:pathLst>
                <a:path w="812800" h="791886">
                  <a:moveTo>
                    <a:pt x="28383" y="0"/>
                  </a:moveTo>
                  <a:lnTo>
                    <a:pt x="784417" y="0"/>
                  </a:lnTo>
                  <a:cubicBezTo>
                    <a:pt x="800092" y="0"/>
                    <a:pt x="812800" y="12708"/>
                    <a:pt x="812800" y="28383"/>
                  </a:cubicBezTo>
                  <a:lnTo>
                    <a:pt x="812800" y="763503"/>
                  </a:lnTo>
                  <a:cubicBezTo>
                    <a:pt x="812800" y="779179"/>
                    <a:pt x="800092" y="791886"/>
                    <a:pt x="784417" y="791886"/>
                  </a:cubicBezTo>
                  <a:lnTo>
                    <a:pt x="28383" y="791886"/>
                  </a:lnTo>
                  <a:cubicBezTo>
                    <a:pt x="20855" y="791886"/>
                    <a:pt x="13636" y="788896"/>
                    <a:pt x="8313" y="783573"/>
                  </a:cubicBezTo>
                  <a:cubicBezTo>
                    <a:pt x="2990" y="778250"/>
                    <a:pt x="0" y="771031"/>
                    <a:pt x="0" y="763503"/>
                  </a:cubicBezTo>
                  <a:lnTo>
                    <a:pt x="0" y="28383"/>
                  </a:lnTo>
                  <a:cubicBezTo>
                    <a:pt x="0" y="12708"/>
                    <a:pt x="12708" y="0"/>
                    <a:pt x="28383" y="0"/>
                  </a:cubicBezTo>
                  <a:close/>
                </a:path>
              </a:pathLst>
            </a:custGeom>
            <a:blipFill>
              <a:blip r:embed="rId2"/>
              <a:stretch>
                <a:fillRect l="-37071" t="-17985" r="-34369" b="-14471"/>
              </a:stretch>
            </a:blipFill>
          </p:spPr>
        </p:sp>
      </p:grpSp>
      <p:grpSp>
        <p:nvGrpSpPr>
          <p:cNvPr id="5" name="Group 5"/>
          <p:cNvGrpSpPr/>
          <p:nvPr/>
        </p:nvGrpSpPr>
        <p:grpSpPr>
          <a:xfrm>
            <a:off x="410894" y="3876048"/>
            <a:ext cx="10774951" cy="6273605"/>
            <a:chOff x="0" y="0"/>
            <a:chExt cx="1395988" cy="812800"/>
          </a:xfrm>
        </p:grpSpPr>
        <p:sp>
          <p:nvSpPr>
            <p:cNvPr id="6" name="Freeform 6"/>
            <p:cNvSpPr/>
            <p:nvPr/>
          </p:nvSpPr>
          <p:spPr>
            <a:xfrm>
              <a:off x="0" y="0"/>
              <a:ext cx="1395988" cy="812800"/>
            </a:xfrm>
            <a:custGeom>
              <a:avLst/>
              <a:gdLst/>
              <a:ahLst/>
              <a:cxnLst/>
              <a:rect l="l" t="t" r="r" b="b"/>
              <a:pathLst>
                <a:path w="1395988" h="812800">
                  <a:moveTo>
                    <a:pt x="16526" y="0"/>
                  </a:moveTo>
                  <a:lnTo>
                    <a:pt x="1379463" y="0"/>
                  </a:lnTo>
                  <a:cubicBezTo>
                    <a:pt x="1383846" y="0"/>
                    <a:pt x="1388049" y="1741"/>
                    <a:pt x="1391148" y="4840"/>
                  </a:cubicBezTo>
                  <a:cubicBezTo>
                    <a:pt x="1394247" y="7939"/>
                    <a:pt x="1395988" y="12143"/>
                    <a:pt x="1395988" y="16526"/>
                  </a:cubicBezTo>
                  <a:lnTo>
                    <a:pt x="1395988" y="796274"/>
                  </a:lnTo>
                  <a:cubicBezTo>
                    <a:pt x="1395988" y="800657"/>
                    <a:pt x="1394247" y="804861"/>
                    <a:pt x="1391148" y="807960"/>
                  </a:cubicBezTo>
                  <a:cubicBezTo>
                    <a:pt x="1388049" y="811059"/>
                    <a:pt x="1383846" y="812800"/>
                    <a:pt x="1379463" y="812800"/>
                  </a:cubicBezTo>
                  <a:lnTo>
                    <a:pt x="16526" y="812800"/>
                  </a:lnTo>
                  <a:cubicBezTo>
                    <a:pt x="12143" y="812800"/>
                    <a:pt x="7939" y="811059"/>
                    <a:pt x="4840" y="807960"/>
                  </a:cubicBezTo>
                  <a:cubicBezTo>
                    <a:pt x="1741" y="804861"/>
                    <a:pt x="0" y="800657"/>
                    <a:pt x="0" y="796274"/>
                  </a:cubicBezTo>
                  <a:lnTo>
                    <a:pt x="0" y="16526"/>
                  </a:lnTo>
                  <a:cubicBezTo>
                    <a:pt x="0" y="12143"/>
                    <a:pt x="1741" y="7939"/>
                    <a:pt x="4840" y="4840"/>
                  </a:cubicBezTo>
                  <a:cubicBezTo>
                    <a:pt x="7939" y="1741"/>
                    <a:pt x="12143" y="0"/>
                    <a:pt x="16526" y="0"/>
                  </a:cubicBezTo>
                  <a:close/>
                </a:path>
              </a:pathLst>
            </a:custGeom>
            <a:blipFill>
              <a:blip r:embed="rId3"/>
              <a:stretch>
                <a:fillRect t="-298" b="-298"/>
              </a:stretch>
            </a:blipFill>
          </p:spPr>
        </p:sp>
      </p:grpSp>
      <p:sp>
        <p:nvSpPr>
          <p:cNvPr id="7" name="TextBox 7"/>
          <p:cNvSpPr txBox="1"/>
          <p:nvPr/>
        </p:nvSpPr>
        <p:spPr>
          <a:xfrm>
            <a:off x="190595" y="9904276"/>
            <a:ext cx="88404"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6</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2"/>
          <p:cNvSpPr txBox="1"/>
          <p:nvPr/>
        </p:nvSpPr>
        <p:spPr>
          <a:xfrm>
            <a:off x="278821" y="175949"/>
            <a:ext cx="17730358" cy="8035925"/>
          </a:xfrm>
          <a:prstGeom prst="rect">
            <a:avLst/>
          </a:prstGeom>
        </p:spPr>
        <p:txBody>
          <a:bodyPr lIns="0" tIns="0" rIns="0" bIns="0" rtlCol="0" anchor="t">
            <a:spAutoFit/>
          </a:bodyPr>
          <a:lstStyle/>
          <a:p>
            <a:pPr algn="just">
              <a:lnSpc>
                <a:spcPts val="4900"/>
              </a:lnSpc>
              <a:spcBef>
                <a:spcPct val="0"/>
              </a:spcBef>
            </a:pPr>
            <a:endParaRPr dirty="0"/>
          </a:p>
          <a:p>
            <a:pPr algn="just">
              <a:lnSpc>
                <a:spcPts val="4900"/>
              </a:lnSpc>
              <a:spcBef>
                <a:spcPct val="0"/>
              </a:spcBef>
            </a:pPr>
            <a:r>
              <a:rPr lang="en-US" sz="3500" dirty="0" err="1">
                <a:solidFill>
                  <a:srgbClr val="FFFFFF"/>
                </a:solidFill>
                <a:latin typeface="Aileron"/>
                <a:ea typeface="Aileron"/>
                <a:cs typeface="Aileron"/>
                <a:sym typeface="Aileron"/>
              </a:rPr>
              <a:t>Mekanik</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Sistemler</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TOGG’un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mekanik</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sistemleri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elektrikli</a:t>
            </a:r>
            <a:r>
              <a:rPr lang="en-US" sz="3500" dirty="0">
                <a:solidFill>
                  <a:srgbClr val="FFFFFF"/>
                </a:solidFill>
                <a:latin typeface="Aileron"/>
                <a:ea typeface="Aileron"/>
                <a:cs typeface="Aileron"/>
                <a:sym typeface="Aileron"/>
              </a:rPr>
              <a:t> motor </a:t>
            </a:r>
            <a:r>
              <a:rPr lang="en-US" sz="3500" dirty="0" err="1">
                <a:solidFill>
                  <a:srgbClr val="FFFFFF"/>
                </a:solidFill>
                <a:latin typeface="Aileron"/>
                <a:ea typeface="Aileron"/>
                <a:cs typeface="Aileron"/>
                <a:sym typeface="Aileron"/>
              </a:rPr>
              <a:t>ve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batarya</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teknolojisi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üzerine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inşa</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edilmiştir</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Otomobil</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elektrik</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motorları</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sayesinde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sıfır</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emisyon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ile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çalışmakta</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ve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yüksek</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performans</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sunmaktadır</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Bunun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yanında</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yerli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üretim</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süspansiyon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sistemleri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fren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sistemleri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ve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direksiyon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sistemleri</a:t>
            </a:r>
            <a:r>
              <a:rPr lang="en-US" sz="3500" dirty="0">
                <a:solidFill>
                  <a:srgbClr val="FFFFFF"/>
                </a:solidFill>
                <a:latin typeface="Aileron"/>
                <a:ea typeface="Aileron"/>
                <a:cs typeface="Aileron"/>
                <a:sym typeface="Aileron"/>
              </a:rPr>
              <a:t> de </a:t>
            </a:r>
            <a:r>
              <a:rPr lang="en-US" sz="3500" dirty="0" err="1">
                <a:solidFill>
                  <a:srgbClr val="FFFFFF"/>
                </a:solidFill>
                <a:latin typeface="Aileron"/>
                <a:ea typeface="Aileron"/>
                <a:cs typeface="Aileron"/>
                <a:sym typeface="Aileron"/>
              </a:rPr>
              <a:t>TOGG’un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üstün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yol</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tutuşu</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ve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sürüş</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konforu</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sağlamasına</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yardımcı</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olmaktadır</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Ayrıca</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otomobilin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iç</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mekanında</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kullanılan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dokunmatik</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ekranlar</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ve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dijital</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gösterge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panelleri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sürücülere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bilgi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ve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eğlenceyi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bir</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arada</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sunarak</a:t>
            </a:r>
            <a:r>
              <a:rPr lang="en-US" sz="3500" dirty="0">
                <a:solidFill>
                  <a:srgbClr val="FFFFFF"/>
                </a:solidFill>
                <a:latin typeface="Aileron"/>
                <a:ea typeface="Aileron"/>
                <a:cs typeface="Aileron"/>
                <a:sym typeface="Aileron"/>
              </a:rPr>
              <a:t>, modern </a:t>
            </a:r>
            <a:r>
              <a:rPr lang="en-US" sz="3500" dirty="0" err="1">
                <a:solidFill>
                  <a:srgbClr val="FFFFFF"/>
                </a:solidFill>
                <a:latin typeface="Aileron"/>
                <a:ea typeface="Aileron"/>
                <a:cs typeface="Aileron"/>
                <a:sym typeface="Aileron"/>
              </a:rPr>
              <a:t>bir</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sürüş</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deneyimi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sağlar</a:t>
            </a:r>
            <a:r>
              <a:rPr lang="en-US" sz="3500" dirty="0">
                <a:solidFill>
                  <a:srgbClr val="FFFFFF"/>
                </a:solidFill>
                <a:latin typeface="Aileron"/>
                <a:ea typeface="Aileron"/>
                <a:cs typeface="Aileron"/>
                <a:sym typeface="Aileron"/>
              </a:rPr>
              <a:t>.</a:t>
            </a:r>
          </a:p>
          <a:p>
            <a:pPr algn="just">
              <a:lnSpc>
                <a:spcPts val="4900"/>
              </a:lnSpc>
              <a:spcBef>
                <a:spcPct val="0"/>
              </a:spcBef>
            </a:pPr>
            <a:endParaRPr lang="en-US" sz="3500" dirty="0">
              <a:solidFill>
                <a:srgbClr val="FFFFFF"/>
              </a:solidFill>
              <a:latin typeface="Aileron"/>
              <a:ea typeface="Aileron"/>
              <a:cs typeface="Aileron"/>
              <a:sym typeface="Aileron"/>
            </a:endParaRPr>
          </a:p>
          <a:p>
            <a:pPr algn="just">
              <a:lnSpc>
                <a:spcPts val="4900"/>
              </a:lnSpc>
              <a:spcBef>
                <a:spcPct val="0"/>
              </a:spcBef>
            </a:pPr>
            <a:r>
              <a:rPr lang="en-US" sz="3500" dirty="0">
                <a:solidFill>
                  <a:srgbClr val="FFFFFF"/>
                </a:solidFill>
                <a:latin typeface="Aileron"/>
                <a:ea typeface="Aileron"/>
                <a:cs typeface="Aileron"/>
                <a:sym typeface="Aileron"/>
              </a:rPr>
              <a:t>Bu </a:t>
            </a:r>
            <a:r>
              <a:rPr lang="en-US" sz="3500" dirty="0" err="1">
                <a:solidFill>
                  <a:srgbClr val="FFFFFF"/>
                </a:solidFill>
                <a:latin typeface="Aileron"/>
                <a:ea typeface="Aileron"/>
                <a:cs typeface="Aileron"/>
                <a:sym typeface="Aileron"/>
              </a:rPr>
              <a:t>cihazlar</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ve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teknolojik</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araçlar</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Türkiye’deki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bilişim</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teknolojisi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alanındaki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gelişimi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ve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yenilikçi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projelerin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nasıl</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evrildiğini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gözler</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önüne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sermektedir</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Özellikle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yerli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üretim</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teknolojilerinin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artması</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Türkiye'nin</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teknoloji</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bağımsızlığını</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artırmakta</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ve</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küresel</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rekabet</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gücünü</a:t>
            </a:r>
            <a:r>
              <a:rPr lang="en-US" sz="3500" dirty="0">
                <a:solidFill>
                  <a:srgbClr val="FFFFFF"/>
                </a:solidFill>
                <a:latin typeface="Aileron"/>
                <a:ea typeface="Aileron"/>
                <a:cs typeface="Aileron"/>
                <a:sym typeface="Aileron"/>
              </a:rPr>
              <a:t> </a:t>
            </a:r>
            <a:r>
              <a:rPr lang="en-US" sz="3500" dirty="0" err="1">
                <a:solidFill>
                  <a:srgbClr val="FFFFFF"/>
                </a:solidFill>
                <a:latin typeface="Aileron"/>
                <a:ea typeface="Aileron"/>
                <a:cs typeface="Aileron"/>
                <a:sym typeface="Aileron"/>
              </a:rPr>
              <a:t>yükseltmektedir</a:t>
            </a:r>
            <a:r>
              <a:rPr lang="en-US" sz="3500" dirty="0">
                <a:solidFill>
                  <a:srgbClr val="FFFFFF"/>
                </a:solidFill>
                <a:latin typeface="Aileron"/>
                <a:ea typeface="Aileron"/>
                <a:cs typeface="Aileron"/>
                <a:sym typeface="Aileron"/>
              </a:rPr>
              <a:t>.</a:t>
            </a:r>
          </a:p>
        </p:txBody>
      </p:sp>
      <p:sp>
        <p:nvSpPr>
          <p:cNvPr id="3" name="TextBox 3"/>
          <p:cNvSpPr txBox="1"/>
          <p:nvPr/>
        </p:nvSpPr>
        <p:spPr>
          <a:xfrm>
            <a:off x="146393" y="9904276"/>
            <a:ext cx="176808" cy="207645"/>
          </a:xfrm>
          <a:prstGeom prst="rect">
            <a:avLst/>
          </a:prstGeom>
        </p:spPr>
        <p:txBody>
          <a:bodyPr lIns="0" tIns="0" rIns="0" bIns="0" rtlCol="0" anchor="t">
            <a:spAutoFit/>
          </a:bodyPr>
          <a:lstStyle/>
          <a:p>
            <a:pPr algn="ctr">
              <a:lnSpc>
                <a:spcPts val="1679"/>
              </a:lnSpc>
            </a:pPr>
            <a:r>
              <a:rPr lang="en-US" sz="1200">
                <a:solidFill>
                  <a:srgbClr val="FFFFFF"/>
                </a:solidFill>
                <a:latin typeface="Aileron"/>
                <a:ea typeface="Aileron"/>
                <a:cs typeface="Aileron"/>
                <a:sym typeface="Aileron"/>
              </a:rPr>
              <a:t>12</a:t>
            </a:r>
          </a:p>
        </p:txBody>
      </p:sp>
    </p:spTree>
    <p:extLst>
      <p:ext uri="{BB962C8B-B14F-4D97-AF65-F5344CB8AC3E}">
        <p14:creationId xmlns:p14="http://schemas.microsoft.com/office/powerpoint/2010/main" val="1050219245"/>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4642</Words>
  <Application>Microsoft Office PowerPoint</Application>
  <PresentationFormat>Özel</PresentationFormat>
  <Paragraphs>273</Paragraphs>
  <Slides>49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49</vt:i4>
      </vt:variant>
    </vt:vector>
  </HeadingPairs>
  <TitlesOfParts>
    <vt:vector size="56" baseType="lpstr">
      <vt:lpstr>Arial</vt:lpstr>
      <vt:lpstr>Quicksand</vt:lpstr>
      <vt:lpstr>Zing Rust Base Rough</vt:lpstr>
      <vt:lpstr>Calibri</vt:lpstr>
      <vt:lpstr>Aileron</vt:lpstr>
      <vt:lpstr>Edo</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 Bilgi, bir konu, olay ya da durum hakkında elde edilen verilerin işlenmiş, düzenlenmiş ve anlamlı hale getirilmiş halidir. Bilgi, genellikle bir sorunun çözümü, bir kararın alınması ya da bir durumun anlaşılması için kullanılır. Bilgi, farklı</dc:title>
  <dc:creator>Duygu DOĞAN</dc:creator>
  <cp:lastModifiedBy>Duygu DOĞAN</cp:lastModifiedBy>
  <cp:revision>9</cp:revision>
  <dcterms:created xsi:type="dcterms:W3CDTF">2006-08-16T00:00:00Z</dcterms:created>
  <dcterms:modified xsi:type="dcterms:W3CDTF">2024-09-15T16:54:08Z</dcterms:modified>
  <dc:identifier>DAGQK9L-2bQ</dc:identifier>
</cp:coreProperties>
</file>